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0F_D67C01B1.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13_B3A4D18.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modernComment_11D_127D22AD.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5" r:id="rId4"/>
  </p:sldMasterIdLst>
  <p:notesMasterIdLst>
    <p:notesMasterId r:id="rId18"/>
  </p:notesMasterIdLst>
  <p:sldIdLst>
    <p:sldId id="270" r:id="rId5"/>
    <p:sldId id="272" r:id="rId6"/>
    <p:sldId id="274" r:id="rId7"/>
    <p:sldId id="271" r:id="rId8"/>
    <p:sldId id="273" r:id="rId9"/>
    <p:sldId id="275" r:id="rId10"/>
    <p:sldId id="282" r:id="rId11"/>
    <p:sldId id="256" r:id="rId12"/>
    <p:sldId id="260" r:id="rId13"/>
    <p:sldId id="258" r:id="rId14"/>
    <p:sldId id="283" r:id="rId15"/>
    <p:sldId id="285" r:id="rId16"/>
    <p:sldId id="28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31B2C42-3BB7-E0A9-7468-DF69E1467CE8}" name="REISCHKE Melanie A * DOC" initials="RD" userId="S::melanie.a.reischke@doc.oregon.gov::939fb5eb-9368-4e6a-a43b-83a8f0f2d560" providerId="AD"/>
  <p188:author id="{035101CB-8F10-AC2E-6FC2-C2E0FA524879}" name="PARKER Promise K * DOC" initials="PD" userId="S::promise.k.parker@doc.oregon.gov::fd2cad3d-3a69-46ed-8240-eb29c42c179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3F3F3F"/>
    <a:srgbClr val="2964BB"/>
    <a:srgbClr val="293ABB"/>
    <a:srgbClr val="2C29BB"/>
    <a:srgbClr val="3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71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omments/modernComment_10F_D67C01B1.xml><?xml version="1.0" encoding="utf-8"?>
<p188:cmLst xmlns:a="http://schemas.openxmlformats.org/drawingml/2006/main" xmlns:r="http://schemas.openxmlformats.org/officeDocument/2006/relationships" xmlns:p188="http://schemas.microsoft.com/office/powerpoint/2018/8/main">
  <p188:cm id="{1B69207E-A63C-48D2-A00C-DD8AB7703F78}" authorId="{731B2C42-3BB7-E0A9-7468-DF69E1467CE8}" created="2024-06-07T17:56:28.968">
    <ac:txMkLst xmlns:ac="http://schemas.microsoft.com/office/drawing/2013/main/command">
      <pc:docMk xmlns:pc="http://schemas.microsoft.com/office/powerpoint/2013/main/command"/>
      <pc:sldMk xmlns:pc="http://schemas.microsoft.com/office/powerpoint/2013/main/command" cId="3598451121" sldId="271"/>
      <ac:spMk id="3" creationId="{82AE0E88-860F-D4B2-229D-13DDDEDE4B6E}"/>
      <ac:txMk cp="144" len="38">
        <ac:context len="413" hash="3298575073"/>
      </ac:txMk>
    </ac:txMkLst>
    <p188:pos x="6124754" y="2257245"/>
    <p188:txBody>
      <a:bodyPr/>
      <a:lstStyle/>
      <a:p>
        <a:r>
          <a:rPr lang="en-US"/>
          <a:t>Added notes to discuss COR determination process. Sometimes PO's contest the COR because they don't have an understanding of how it's determined. </a:t>
        </a:r>
      </a:p>
    </p188:txBody>
  </p188:cm>
</p188:cmLst>
</file>

<file path=ppt/comments/modernComment_11D_127D22AD.xml><?xml version="1.0" encoding="utf-8"?>
<p188:cmLst xmlns:a="http://schemas.openxmlformats.org/drawingml/2006/main" xmlns:r="http://schemas.openxmlformats.org/officeDocument/2006/relationships" xmlns:p188="http://schemas.microsoft.com/office/powerpoint/2018/8/main">
  <p188:cm id="{1E1E0970-BC9B-4F0C-97DE-E44D94B4EA0F}" authorId="{035101CB-8F10-AC2E-6FC2-C2E0FA524879}" created="2024-06-07T16:46:31.082">
    <pc:sldMkLst xmlns:pc="http://schemas.microsoft.com/office/powerpoint/2013/main/command">
      <pc:docMk/>
      <pc:sldMk cId="310190765" sldId="285"/>
    </pc:sldMkLst>
    <p188:replyLst>
      <p188:reply id="{3202899B-52C5-4DCA-B531-2DAC04F7CB10}" authorId="{731B2C42-3BB7-E0A9-7468-DF69E1467CE8}" created="2024-06-07T17:51:13.700">
        <p188:txBody>
          <a:bodyPr/>
          <a:lstStyle/>
          <a:p>
            <a:r>
              <a:rPr lang="en-US"/>
              <a:t>yea i like that idea, maybe on one of the last slides - i think we decided no adding RC caseload breakdown and RC/TC contact info too, right?</a:t>
            </a:r>
          </a:p>
        </p188:txBody>
      </p188:reply>
      <p188:reply id="{42B85913-D9BF-4E9E-BD4D-651B42CC106B}" authorId="{731B2C42-3BB7-E0A9-7468-DF69E1467CE8}" created="2024-06-07T17:51:34.825">
        <p188:txBody>
          <a:bodyPr/>
          <a:lstStyle/>
          <a:p>
            <a:r>
              <a:rPr lang="en-US"/>
              <a:t>on* (not "no") sorry lol </a:t>
            </a:r>
          </a:p>
        </p188:txBody>
      </p188:reply>
    </p188:replyLst>
    <p188:txBody>
      <a:bodyPr/>
      <a:lstStyle/>
      <a:p>
        <a:r>
          <a:rPr lang="en-US"/>
          <a:t>Should we add our contact information somewhere in the slides? I mentioned in a few of my slides to contact me if they are interested in more information and if I not there I wont be able to pass out cards.</a:t>
        </a:r>
      </a:p>
    </p188:txBody>
  </p188:cm>
</p188:cmLst>
</file>

<file path=ppt/comments/modernComment_113_B3A4D18.xml><?xml version="1.0" encoding="utf-8"?>
<p188:cmLst xmlns:a="http://schemas.openxmlformats.org/drawingml/2006/main" xmlns:r="http://schemas.openxmlformats.org/officeDocument/2006/relationships" xmlns:p188="http://schemas.microsoft.com/office/powerpoint/2018/8/main">
  <p188:cm id="{9C67A4F3-F0C1-4543-8B7E-3BE7E73230F1}" authorId="{731B2C42-3BB7-E0A9-7468-DF69E1467CE8}" created="2024-06-07T18:16:45.465">
    <ac:txMkLst xmlns:ac="http://schemas.microsoft.com/office/drawing/2013/main/command">
      <pc:docMk xmlns:pc="http://schemas.microsoft.com/office/powerpoint/2013/main/command"/>
      <pc:sldMk xmlns:pc="http://schemas.microsoft.com/office/powerpoint/2013/main/command" cId="188370200" sldId="275"/>
      <ac:spMk id="3" creationId="{EA475012-071F-2D49-3CB9-9F34DF49BBD9}"/>
      <ac:txMk cp="151">
        <ac:context len="152" hash="2551432078"/>
      </ac:txMk>
    </ac:txMkLst>
    <p188:pos x="9604075" y="3953773"/>
    <p188:txBody>
      <a:bodyPr/>
      <a:lstStyle/>
      <a:p>
        <a:r>
          <a:rPr lang="en-US"/>
          <a:t>Last update we got was that MH/BHS are still working on a process to communicate MOUD/MAT participation w RC and CC - would be helpful to have update to share prior to road show</a:t>
        </a:r>
      </a:p>
    </p188:txBody>
  </p188:cm>
</p188:cmLst>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793D8A-DC1F-4315-86C9-AC0970B9D747}" type="doc">
      <dgm:prSet loTypeId="urn:microsoft.com/office/officeart/2005/8/layout/list1" loCatId="list" qsTypeId="urn:microsoft.com/office/officeart/2005/8/quickstyle/simple1" qsCatId="simple" csTypeId="urn:microsoft.com/office/officeart/2005/8/colors/colorful5" csCatId="colorful"/>
      <dgm:spPr/>
      <dgm:t>
        <a:bodyPr/>
        <a:lstStyle/>
        <a:p>
          <a:endParaRPr lang="en-US"/>
        </a:p>
      </dgm:t>
    </dgm:pt>
    <dgm:pt modelId="{58F6D27E-7F41-40D1-82A8-3555FCA3E1FD}">
      <dgm:prSet/>
      <dgm:spPr/>
      <dgm:t>
        <a:bodyPr/>
        <a:lstStyle/>
        <a:p>
          <a:pPr rtl="0"/>
          <a:r>
            <a:rPr lang="en-US"/>
            <a:t>Work Source </a:t>
          </a:r>
          <a:r>
            <a:rPr lang="en-US">
              <a:latin typeface="Calibri Light" panose="020F0302020204030204"/>
            </a:rPr>
            <a:t>Reentry Program</a:t>
          </a:r>
          <a:endParaRPr lang="en-US"/>
        </a:p>
      </dgm:t>
    </dgm:pt>
    <dgm:pt modelId="{86B407A5-1FCA-4805-9769-A3050C71704B}" type="parTrans" cxnId="{66C395DD-0657-4FE3-9734-D16C765791DE}">
      <dgm:prSet/>
      <dgm:spPr/>
      <dgm:t>
        <a:bodyPr/>
        <a:lstStyle/>
        <a:p>
          <a:endParaRPr lang="en-US"/>
        </a:p>
      </dgm:t>
    </dgm:pt>
    <dgm:pt modelId="{A0B43AF4-BE68-44E6-8EEF-DA46518CEF17}" type="sibTrans" cxnId="{66C395DD-0657-4FE3-9734-D16C765791DE}">
      <dgm:prSet/>
      <dgm:spPr/>
      <dgm:t>
        <a:bodyPr/>
        <a:lstStyle/>
        <a:p>
          <a:endParaRPr lang="en-US"/>
        </a:p>
      </dgm:t>
    </dgm:pt>
    <dgm:pt modelId="{F6991790-748B-42F2-9277-90400C60B9A0}">
      <dgm:prSet/>
      <dgm:spPr/>
      <dgm:t>
        <a:bodyPr/>
        <a:lstStyle/>
        <a:p>
          <a:r>
            <a:rPr lang="en-US"/>
            <a:t>Resource computer labs in every facility</a:t>
          </a:r>
        </a:p>
      </dgm:t>
    </dgm:pt>
    <dgm:pt modelId="{44DCEACD-BBED-4393-93A9-C45250FB42AC}" type="parTrans" cxnId="{96EEC8F6-FC90-4023-B2A1-5860B53CE30D}">
      <dgm:prSet/>
      <dgm:spPr/>
      <dgm:t>
        <a:bodyPr/>
        <a:lstStyle/>
        <a:p>
          <a:endParaRPr lang="en-US"/>
        </a:p>
      </dgm:t>
    </dgm:pt>
    <dgm:pt modelId="{E5DC1358-9AB9-469B-90DF-4230D0AF0F7F}" type="sibTrans" cxnId="{96EEC8F6-FC90-4023-B2A1-5860B53CE30D}">
      <dgm:prSet/>
      <dgm:spPr/>
      <dgm:t>
        <a:bodyPr/>
        <a:lstStyle/>
        <a:p>
          <a:endParaRPr lang="en-US"/>
        </a:p>
      </dgm:t>
    </dgm:pt>
    <dgm:pt modelId="{66541F8D-6884-4047-B163-30CA6DC61EEE}">
      <dgm:prSet/>
      <dgm:spPr/>
      <dgm:t>
        <a:bodyPr/>
        <a:lstStyle/>
        <a:p>
          <a:r>
            <a:rPr lang="en-US"/>
            <a:t>RTOS Employment class collaboration</a:t>
          </a:r>
        </a:p>
      </dgm:t>
    </dgm:pt>
    <dgm:pt modelId="{E508FDEE-6146-45AE-811B-A41480428E7B}" type="parTrans" cxnId="{44B485E5-F443-4C36-A6FB-BF9C7B19229B}">
      <dgm:prSet/>
      <dgm:spPr/>
      <dgm:t>
        <a:bodyPr/>
        <a:lstStyle/>
        <a:p>
          <a:endParaRPr lang="en-US"/>
        </a:p>
      </dgm:t>
    </dgm:pt>
    <dgm:pt modelId="{A922C06D-F7B9-4063-B661-3B3E5A96ECAB}" type="sibTrans" cxnId="{44B485E5-F443-4C36-A6FB-BF9C7B19229B}">
      <dgm:prSet/>
      <dgm:spPr/>
      <dgm:t>
        <a:bodyPr/>
        <a:lstStyle/>
        <a:p>
          <a:endParaRPr lang="en-US"/>
        </a:p>
      </dgm:t>
    </dgm:pt>
    <dgm:pt modelId="{38E817BA-ED34-4572-9A27-40AB14338D58}">
      <dgm:prSet/>
      <dgm:spPr/>
      <dgm:t>
        <a:bodyPr/>
        <a:lstStyle/>
        <a:p>
          <a:r>
            <a:rPr lang="en-US"/>
            <a:t>Transition Coordinator connection</a:t>
          </a:r>
        </a:p>
      </dgm:t>
    </dgm:pt>
    <dgm:pt modelId="{077D5FDE-72F0-4734-B715-FF5AAE2B1A73}" type="parTrans" cxnId="{72F66F0F-9D03-4593-AFD7-EC24C50E111E}">
      <dgm:prSet/>
      <dgm:spPr/>
      <dgm:t>
        <a:bodyPr/>
        <a:lstStyle/>
        <a:p>
          <a:endParaRPr lang="en-US"/>
        </a:p>
      </dgm:t>
    </dgm:pt>
    <dgm:pt modelId="{E9A63D39-960E-4ECE-BC74-3801A9D6C88A}" type="sibTrans" cxnId="{72F66F0F-9D03-4593-AFD7-EC24C50E111E}">
      <dgm:prSet/>
      <dgm:spPr/>
      <dgm:t>
        <a:bodyPr/>
        <a:lstStyle/>
        <a:p>
          <a:endParaRPr lang="en-US"/>
        </a:p>
      </dgm:t>
    </dgm:pt>
    <dgm:pt modelId="{3975C9E6-62BE-4DD3-9BE5-BC73A606CA68}">
      <dgm:prSet/>
      <dgm:spPr/>
      <dgm:t>
        <a:bodyPr/>
        <a:lstStyle/>
        <a:p>
          <a:r>
            <a:rPr lang="en-US"/>
            <a:t>Inside Out Network</a:t>
          </a:r>
        </a:p>
      </dgm:t>
    </dgm:pt>
    <dgm:pt modelId="{AB03E634-EA27-451B-87E1-D66540A1B1E7}" type="parTrans" cxnId="{D49DC992-8F39-4496-ACF1-C20DC0B149DA}">
      <dgm:prSet/>
      <dgm:spPr/>
      <dgm:t>
        <a:bodyPr/>
        <a:lstStyle/>
        <a:p>
          <a:endParaRPr lang="en-US"/>
        </a:p>
      </dgm:t>
    </dgm:pt>
    <dgm:pt modelId="{A108BD63-F57D-4EF1-9BA2-FA5BD82A141E}" type="sibTrans" cxnId="{D49DC992-8F39-4496-ACF1-C20DC0B149DA}">
      <dgm:prSet/>
      <dgm:spPr/>
      <dgm:t>
        <a:bodyPr/>
        <a:lstStyle/>
        <a:p>
          <a:endParaRPr lang="en-US"/>
        </a:p>
      </dgm:t>
    </dgm:pt>
    <dgm:pt modelId="{E67D4A6C-21D6-45AE-A546-7E82143AAB9C}">
      <dgm:prSet/>
      <dgm:spPr/>
      <dgm:t>
        <a:bodyPr/>
        <a:lstStyle/>
        <a:p>
          <a:r>
            <a:rPr lang="en-US"/>
            <a:t>Resource Labs</a:t>
          </a:r>
        </a:p>
      </dgm:t>
    </dgm:pt>
    <dgm:pt modelId="{882A6689-6579-4D31-A503-4D9C74161A36}" type="parTrans" cxnId="{EBDAD95C-76EA-4DD4-9B1C-D093EB034C77}">
      <dgm:prSet/>
      <dgm:spPr/>
      <dgm:t>
        <a:bodyPr/>
        <a:lstStyle/>
        <a:p>
          <a:endParaRPr lang="en-US"/>
        </a:p>
      </dgm:t>
    </dgm:pt>
    <dgm:pt modelId="{FFB20138-2ABB-4A1C-9F7F-04DDDCB45BDA}" type="sibTrans" cxnId="{EBDAD95C-76EA-4DD4-9B1C-D093EB034C77}">
      <dgm:prSet/>
      <dgm:spPr/>
      <dgm:t>
        <a:bodyPr/>
        <a:lstStyle/>
        <a:p>
          <a:endParaRPr lang="en-US"/>
        </a:p>
      </dgm:t>
    </dgm:pt>
    <dgm:pt modelId="{095C973F-C2D5-4B65-AC99-DE27296ACD34}">
      <dgm:prSet/>
      <dgm:spPr/>
      <dgm:t>
        <a:bodyPr/>
        <a:lstStyle/>
        <a:p>
          <a:r>
            <a:rPr lang="en-US"/>
            <a:t>AIC self-service</a:t>
          </a:r>
        </a:p>
      </dgm:t>
    </dgm:pt>
    <dgm:pt modelId="{67392957-D1AE-4E82-AE45-2F7326BE5CF9}" type="parTrans" cxnId="{F4D4A211-0E4D-4B80-B619-B4E5F79D9BD0}">
      <dgm:prSet/>
      <dgm:spPr/>
      <dgm:t>
        <a:bodyPr/>
        <a:lstStyle/>
        <a:p>
          <a:endParaRPr lang="en-US"/>
        </a:p>
      </dgm:t>
    </dgm:pt>
    <dgm:pt modelId="{CB3DDA9B-7F05-4390-B1B3-55CE8E8892E6}" type="sibTrans" cxnId="{F4D4A211-0E4D-4B80-B619-B4E5F79D9BD0}">
      <dgm:prSet/>
      <dgm:spPr/>
      <dgm:t>
        <a:bodyPr/>
        <a:lstStyle/>
        <a:p>
          <a:endParaRPr lang="en-US"/>
        </a:p>
      </dgm:t>
    </dgm:pt>
    <dgm:pt modelId="{6D0CECC0-C744-4CA2-8418-3F474474BAD1}">
      <dgm:prSet/>
      <dgm:spPr/>
      <dgm:t>
        <a:bodyPr/>
        <a:lstStyle/>
        <a:p>
          <a:r>
            <a:rPr lang="en-US"/>
            <a:t>Community Service Providers</a:t>
          </a:r>
        </a:p>
      </dgm:t>
    </dgm:pt>
    <dgm:pt modelId="{24CDBDD9-8C95-4545-986F-D717D07B03EB}" type="parTrans" cxnId="{A2BF04E3-0DB4-47B7-BA3B-35DEC7E095A2}">
      <dgm:prSet/>
      <dgm:spPr/>
      <dgm:t>
        <a:bodyPr/>
        <a:lstStyle/>
        <a:p>
          <a:endParaRPr lang="en-US"/>
        </a:p>
      </dgm:t>
    </dgm:pt>
    <dgm:pt modelId="{EA94926F-3AAC-4768-8544-3B3B6AECCA34}" type="sibTrans" cxnId="{A2BF04E3-0DB4-47B7-BA3B-35DEC7E095A2}">
      <dgm:prSet/>
      <dgm:spPr/>
      <dgm:t>
        <a:bodyPr/>
        <a:lstStyle/>
        <a:p>
          <a:endParaRPr lang="en-US"/>
        </a:p>
      </dgm:t>
    </dgm:pt>
    <dgm:pt modelId="{94817A7A-96AF-489A-ACFE-8DA9EF99F9A8}" type="pres">
      <dgm:prSet presAssocID="{A7793D8A-DC1F-4315-86C9-AC0970B9D747}" presName="linear" presStyleCnt="0">
        <dgm:presLayoutVars>
          <dgm:dir/>
          <dgm:animLvl val="lvl"/>
          <dgm:resizeHandles val="exact"/>
        </dgm:presLayoutVars>
      </dgm:prSet>
      <dgm:spPr/>
    </dgm:pt>
    <dgm:pt modelId="{E56C1E85-977D-44AA-97E9-CC8417943E99}" type="pres">
      <dgm:prSet presAssocID="{58F6D27E-7F41-40D1-82A8-3555FCA3E1FD}" presName="parentLin" presStyleCnt="0"/>
      <dgm:spPr/>
    </dgm:pt>
    <dgm:pt modelId="{3C1F3460-01F7-4805-9CB5-5D68F8FB8B4F}" type="pres">
      <dgm:prSet presAssocID="{58F6D27E-7F41-40D1-82A8-3555FCA3E1FD}" presName="parentLeftMargin" presStyleLbl="node1" presStyleIdx="0" presStyleCnt="2"/>
      <dgm:spPr/>
    </dgm:pt>
    <dgm:pt modelId="{EF9F2756-4495-4024-95B7-C5550DD77B71}" type="pres">
      <dgm:prSet presAssocID="{58F6D27E-7F41-40D1-82A8-3555FCA3E1FD}" presName="parentText" presStyleLbl="node1" presStyleIdx="0" presStyleCnt="2">
        <dgm:presLayoutVars>
          <dgm:chMax val="0"/>
          <dgm:bulletEnabled val="1"/>
        </dgm:presLayoutVars>
      </dgm:prSet>
      <dgm:spPr/>
    </dgm:pt>
    <dgm:pt modelId="{0B2F3CAE-8C0C-43F5-82A4-4EB985E762E2}" type="pres">
      <dgm:prSet presAssocID="{58F6D27E-7F41-40D1-82A8-3555FCA3E1FD}" presName="negativeSpace" presStyleCnt="0"/>
      <dgm:spPr/>
    </dgm:pt>
    <dgm:pt modelId="{3FB49747-001C-4703-8D36-E80DB2E3BC8D}" type="pres">
      <dgm:prSet presAssocID="{58F6D27E-7F41-40D1-82A8-3555FCA3E1FD}" presName="childText" presStyleLbl="conFgAcc1" presStyleIdx="0" presStyleCnt="2">
        <dgm:presLayoutVars>
          <dgm:bulletEnabled val="1"/>
        </dgm:presLayoutVars>
      </dgm:prSet>
      <dgm:spPr/>
    </dgm:pt>
    <dgm:pt modelId="{B7EF21DB-B996-4651-917E-FC19F860178E}" type="pres">
      <dgm:prSet presAssocID="{A0B43AF4-BE68-44E6-8EEF-DA46518CEF17}" presName="spaceBetweenRectangles" presStyleCnt="0"/>
      <dgm:spPr/>
    </dgm:pt>
    <dgm:pt modelId="{63AFBF1D-4755-4E5D-8CDA-76517BE7B701}" type="pres">
      <dgm:prSet presAssocID="{3975C9E6-62BE-4DD3-9BE5-BC73A606CA68}" presName="parentLin" presStyleCnt="0"/>
      <dgm:spPr/>
    </dgm:pt>
    <dgm:pt modelId="{F9013840-8B8C-4943-884A-F79B3C143204}" type="pres">
      <dgm:prSet presAssocID="{3975C9E6-62BE-4DD3-9BE5-BC73A606CA68}" presName="parentLeftMargin" presStyleLbl="node1" presStyleIdx="0" presStyleCnt="2"/>
      <dgm:spPr/>
    </dgm:pt>
    <dgm:pt modelId="{DA139EAC-2637-403C-9777-CB1D572753AB}" type="pres">
      <dgm:prSet presAssocID="{3975C9E6-62BE-4DD3-9BE5-BC73A606CA68}" presName="parentText" presStyleLbl="node1" presStyleIdx="1" presStyleCnt="2">
        <dgm:presLayoutVars>
          <dgm:chMax val="0"/>
          <dgm:bulletEnabled val="1"/>
        </dgm:presLayoutVars>
      </dgm:prSet>
      <dgm:spPr/>
    </dgm:pt>
    <dgm:pt modelId="{6FE75698-6663-4941-B71A-7DD540C100E6}" type="pres">
      <dgm:prSet presAssocID="{3975C9E6-62BE-4DD3-9BE5-BC73A606CA68}" presName="negativeSpace" presStyleCnt="0"/>
      <dgm:spPr/>
    </dgm:pt>
    <dgm:pt modelId="{8D35983A-0DBF-49A5-862C-3F3CA34FF042}" type="pres">
      <dgm:prSet presAssocID="{3975C9E6-62BE-4DD3-9BE5-BC73A606CA68}" presName="childText" presStyleLbl="conFgAcc1" presStyleIdx="1" presStyleCnt="2">
        <dgm:presLayoutVars>
          <dgm:bulletEnabled val="1"/>
        </dgm:presLayoutVars>
      </dgm:prSet>
      <dgm:spPr/>
    </dgm:pt>
  </dgm:ptLst>
  <dgm:cxnLst>
    <dgm:cxn modelId="{72F66F0F-9D03-4593-AFD7-EC24C50E111E}" srcId="{58F6D27E-7F41-40D1-82A8-3555FCA3E1FD}" destId="{38E817BA-ED34-4572-9A27-40AB14338D58}" srcOrd="2" destOrd="0" parTransId="{077D5FDE-72F0-4734-B715-FF5AAE2B1A73}" sibTransId="{E9A63D39-960E-4ECE-BC74-3801A9D6C88A}"/>
    <dgm:cxn modelId="{F4D4A211-0E4D-4B80-B619-B4E5F79D9BD0}" srcId="{3975C9E6-62BE-4DD3-9BE5-BC73A606CA68}" destId="{095C973F-C2D5-4B65-AC99-DE27296ACD34}" srcOrd="1" destOrd="0" parTransId="{67392957-D1AE-4E82-AE45-2F7326BE5CF9}" sibTransId="{CB3DDA9B-7F05-4390-B1B3-55CE8E8892E6}"/>
    <dgm:cxn modelId="{1381F01D-8274-42DD-924B-CAC3C67B3BCC}" type="presOf" srcId="{38E817BA-ED34-4572-9A27-40AB14338D58}" destId="{3FB49747-001C-4703-8D36-E80DB2E3BC8D}" srcOrd="0" destOrd="2" presId="urn:microsoft.com/office/officeart/2005/8/layout/list1"/>
    <dgm:cxn modelId="{EBDAD95C-76EA-4DD4-9B1C-D093EB034C77}" srcId="{3975C9E6-62BE-4DD3-9BE5-BC73A606CA68}" destId="{E67D4A6C-21D6-45AE-A546-7E82143AAB9C}" srcOrd="0" destOrd="0" parTransId="{882A6689-6579-4D31-A503-4D9C74161A36}" sibTransId="{FFB20138-2ABB-4A1C-9F7F-04DDDCB45BDA}"/>
    <dgm:cxn modelId="{F162FB6A-4A80-4243-A3D6-07E9CC819955}" type="presOf" srcId="{58F6D27E-7F41-40D1-82A8-3555FCA3E1FD}" destId="{3C1F3460-01F7-4805-9CB5-5D68F8FB8B4F}" srcOrd="0" destOrd="0" presId="urn:microsoft.com/office/officeart/2005/8/layout/list1"/>
    <dgm:cxn modelId="{4DD56176-9A1D-4711-A137-720DE05A689C}" type="presOf" srcId="{6D0CECC0-C744-4CA2-8418-3F474474BAD1}" destId="{8D35983A-0DBF-49A5-862C-3F3CA34FF042}" srcOrd="0" destOrd="2" presId="urn:microsoft.com/office/officeart/2005/8/layout/list1"/>
    <dgm:cxn modelId="{EC6BA356-3532-4DD5-B01D-7432A3A746F0}" type="presOf" srcId="{3975C9E6-62BE-4DD3-9BE5-BC73A606CA68}" destId="{DA139EAC-2637-403C-9777-CB1D572753AB}" srcOrd="1" destOrd="0" presId="urn:microsoft.com/office/officeart/2005/8/layout/list1"/>
    <dgm:cxn modelId="{D49DC992-8F39-4496-ACF1-C20DC0B149DA}" srcId="{A7793D8A-DC1F-4315-86C9-AC0970B9D747}" destId="{3975C9E6-62BE-4DD3-9BE5-BC73A606CA68}" srcOrd="1" destOrd="0" parTransId="{AB03E634-EA27-451B-87E1-D66540A1B1E7}" sibTransId="{A108BD63-F57D-4EF1-9BA2-FA5BD82A141E}"/>
    <dgm:cxn modelId="{DAAF459E-CBA5-481D-B721-BB8F3015CCA8}" type="presOf" srcId="{095C973F-C2D5-4B65-AC99-DE27296ACD34}" destId="{8D35983A-0DBF-49A5-862C-3F3CA34FF042}" srcOrd="0" destOrd="1" presId="urn:microsoft.com/office/officeart/2005/8/layout/list1"/>
    <dgm:cxn modelId="{ECA11FA0-D015-4A3B-9DC4-1CC4C012C0C3}" type="presOf" srcId="{66541F8D-6884-4047-B163-30CA6DC61EEE}" destId="{3FB49747-001C-4703-8D36-E80DB2E3BC8D}" srcOrd="0" destOrd="1" presId="urn:microsoft.com/office/officeart/2005/8/layout/list1"/>
    <dgm:cxn modelId="{0443D5C4-02B6-4D86-B2A1-0C8115901B73}" type="presOf" srcId="{A7793D8A-DC1F-4315-86C9-AC0970B9D747}" destId="{94817A7A-96AF-489A-ACFE-8DA9EF99F9A8}" srcOrd="0" destOrd="0" presId="urn:microsoft.com/office/officeart/2005/8/layout/list1"/>
    <dgm:cxn modelId="{AC9848C9-119A-488A-8451-5C60CCCCC802}" type="presOf" srcId="{58F6D27E-7F41-40D1-82A8-3555FCA3E1FD}" destId="{EF9F2756-4495-4024-95B7-C5550DD77B71}" srcOrd="1" destOrd="0" presId="urn:microsoft.com/office/officeart/2005/8/layout/list1"/>
    <dgm:cxn modelId="{ADB3D6CB-AB30-4800-A481-F7C5D5FBC30A}" type="presOf" srcId="{F6991790-748B-42F2-9277-90400C60B9A0}" destId="{3FB49747-001C-4703-8D36-E80DB2E3BC8D}" srcOrd="0" destOrd="0" presId="urn:microsoft.com/office/officeart/2005/8/layout/list1"/>
    <dgm:cxn modelId="{433570DD-9B62-4134-AB7B-CA7A77B1DA5E}" type="presOf" srcId="{3975C9E6-62BE-4DD3-9BE5-BC73A606CA68}" destId="{F9013840-8B8C-4943-884A-F79B3C143204}" srcOrd="0" destOrd="0" presId="urn:microsoft.com/office/officeart/2005/8/layout/list1"/>
    <dgm:cxn modelId="{66C395DD-0657-4FE3-9734-D16C765791DE}" srcId="{A7793D8A-DC1F-4315-86C9-AC0970B9D747}" destId="{58F6D27E-7F41-40D1-82A8-3555FCA3E1FD}" srcOrd="0" destOrd="0" parTransId="{86B407A5-1FCA-4805-9769-A3050C71704B}" sibTransId="{A0B43AF4-BE68-44E6-8EEF-DA46518CEF17}"/>
    <dgm:cxn modelId="{A2BF04E3-0DB4-47B7-BA3B-35DEC7E095A2}" srcId="{3975C9E6-62BE-4DD3-9BE5-BC73A606CA68}" destId="{6D0CECC0-C744-4CA2-8418-3F474474BAD1}" srcOrd="2" destOrd="0" parTransId="{24CDBDD9-8C95-4545-986F-D717D07B03EB}" sibTransId="{EA94926F-3AAC-4768-8544-3B3B6AECCA34}"/>
    <dgm:cxn modelId="{44B485E5-F443-4C36-A6FB-BF9C7B19229B}" srcId="{58F6D27E-7F41-40D1-82A8-3555FCA3E1FD}" destId="{66541F8D-6884-4047-B163-30CA6DC61EEE}" srcOrd="1" destOrd="0" parTransId="{E508FDEE-6146-45AE-811B-A41480428E7B}" sibTransId="{A922C06D-F7B9-4063-B661-3B3E5A96ECAB}"/>
    <dgm:cxn modelId="{82BE40F0-6010-4E5F-A196-446C9C12AB8B}" type="presOf" srcId="{E67D4A6C-21D6-45AE-A546-7E82143AAB9C}" destId="{8D35983A-0DBF-49A5-862C-3F3CA34FF042}" srcOrd="0" destOrd="0" presId="urn:microsoft.com/office/officeart/2005/8/layout/list1"/>
    <dgm:cxn modelId="{96EEC8F6-FC90-4023-B2A1-5860B53CE30D}" srcId="{58F6D27E-7F41-40D1-82A8-3555FCA3E1FD}" destId="{F6991790-748B-42F2-9277-90400C60B9A0}" srcOrd="0" destOrd="0" parTransId="{44DCEACD-BBED-4393-93A9-C45250FB42AC}" sibTransId="{E5DC1358-9AB9-469B-90DF-4230D0AF0F7F}"/>
    <dgm:cxn modelId="{64C3EF2F-B9CE-42F9-A3A6-87F916CC6D14}" type="presParOf" srcId="{94817A7A-96AF-489A-ACFE-8DA9EF99F9A8}" destId="{E56C1E85-977D-44AA-97E9-CC8417943E99}" srcOrd="0" destOrd="0" presId="urn:microsoft.com/office/officeart/2005/8/layout/list1"/>
    <dgm:cxn modelId="{B42E132B-867A-4187-BF93-9F14D7B7AFE2}" type="presParOf" srcId="{E56C1E85-977D-44AA-97E9-CC8417943E99}" destId="{3C1F3460-01F7-4805-9CB5-5D68F8FB8B4F}" srcOrd="0" destOrd="0" presId="urn:microsoft.com/office/officeart/2005/8/layout/list1"/>
    <dgm:cxn modelId="{0E509A31-49ED-4F68-88E8-D2D8597A0331}" type="presParOf" srcId="{E56C1E85-977D-44AA-97E9-CC8417943E99}" destId="{EF9F2756-4495-4024-95B7-C5550DD77B71}" srcOrd="1" destOrd="0" presId="urn:microsoft.com/office/officeart/2005/8/layout/list1"/>
    <dgm:cxn modelId="{F3006DDE-6655-4317-A750-069BF3B4A6AE}" type="presParOf" srcId="{94817A7A-96AF-489A-ACFE-8DA9EF99F9A8}" destId="{0B2F3CAE-8C0C-43F5-82A4-4EB985E762E2}" srcOrd="1" destOrd="0" presId="urn:microsoft.com/office/officeart/2005/8/layout/list1"/>
    <dgm:cxn modelId="{35193AC8-FEC3-459C-B9C1-CD5C3330F52D}" type="presParOf" srcId="{94817A7A-96AF-489A-ACFE-8DA9EF99F9A8}" destId="{3FB49747-001C-4703-8D36-E80DB2E3BC8D}" srcOrd="2" destOrd="0" presId="urn:microsoft.com/office/officeart/2005/8/layout/list1"/>
    <dgm:cxn modelId="{23CD3F98-571A-4ACC-8BCA-CE7F1B8F6785}" type="presParOf" srcId="{94817A7A-96AF-489A-ACFE-8DA9EF99F9A8}" destId="{B7EF21DB-B996-4651-917E-FC19F860178E}" srcOrd="3" destOrd="0" presId="urn:microsoft.com/office/officeart/2005/8/layout/list1"/>
    <dgm:cxn modelId="{76118881-A904-4B32-9CE5-31E6084BBA21}" type="presParOf" srcId="{94817A7A-96AF-489A-ACFE-8DA9EF99F9A8}" destId="{63AFBF1D-4755-4E5D-8CDA-76517BE7B701}" srcOrd="4" destOrd="0" presId="urn:microsoft.com/office/officeart/2005/8/layout/list1"/>
    <dgm:cxn modelId="{AE72F1DD-B131-43CB-B433-CAB1C809F805}" type="presParOf" srcId="{63AFBF1D-4755-4E5D-8CDA-76517BE7B701}" destId="{F9013840-8B8C-4943-884A-F79B3C143204}" srcOrd="0" destOrd="0" presId="urn:microsoft.com/office/officeart/2005/8/layout/list1"/>
    <dgm:cxn modelId="{FB6F7D8F-F326-4C2C-A26B-C4D304CCA613}" type="presParOf" srcId="{63AFBF1D-4755-4E5D-8CDA-76517BE7B701}" destId="{DA139EAC-2637-403C-9777-CB1D572753AB}" srcOrd="1" destOrd="0" presId="urn:microsoft.com/office/officeart/2005/8/layout/list1"/>
    <dgm:cxn modelId="{7EB7410C-B02F-4D29-A1AF-6A910E4AD45C}" type="presParOf" srcId="{94817A7A-96AF-489A-ACFE-8DA9EF99F9A8}" destId="{6FE75698-6663-4941-B71A-7DD540C100E6}" srcOrd="5" destOrd="0" presId="urn:microsoft.com/office/officeart/2005/8/layout/list1"/>
    <dgm:cxn modelId="{AF3EC764-DA23-4521-91CA-460F779DD37A}" type="presParOf" srcId="{94817A7A-96AF-489A-ACFE-8DA9EF99F9A8}" destId="{8D35983A-0DBF-49A5-862C-3F3CA34FF042}"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B49747-001C-4703-8D36-E80DB2E3BC8D}">
      <dsp:nvSpPr>
        <dsp:cNvPr id="0" name=""/>
        <dsp:cNvSpPr/>
      </dsp:nvSpPr>
      <dsp:spPr>
        <a:xfrm>
          <a:off x="0" y="393397"/>
          <a:ext cx="6253721" cy="2244375"/>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85358" tIns="520700" rIns="485358" bIns="177800" numCol="1" spcCol="1270" anchor="t" anchorCtr="0">
          <a:noAutofit/>
        </a:bodyPr>
        <a:lstStyle/>
        <a:p>
          <a:pPr marL="228600" lvl="1" indent="-228600" algn="l" defTabSz="1111250">
            <a:lnSpc>
              <a:spcPct val="90000"/>
            </a:lnSpc>
            <a:spcBef>
              <a:spcPct val="0"/>
            </a:spcBef>
            <a:spcAft>
              <a:spcPct val="15000"/>
            </a:spcAft>
            <a:buChar char="•"/>
          </a:pPr>
          <a:r>
            <a:rPr lang="en-US" sz="2500" kern="1200"/>
            <a:t>Resource computer labs in every facility</a:t>
          </a:r>
        </a:p>
        <a:p>
          <a:pPr marL="228600" lvl="1" indent="-228600" algn="l" defTabSz="1111250">
            <a:lnSpc>
              <a:spcPct val="90000"/>
            </a:lnSpc>
            <a:spcBef>
              <a:spcPct val="0"/>
            </a:spcBef>
            <a:spcAft>
              <a:spcPct val="15000"/>
            </a:spcAft>
            <a:buChar char="•"/>
          </a:pPr>
          <a:r>
            <a:rPr lang="en-US" sz="2500" kern="1200"/>
            <a:t>RTOS Employment class collaboration</a:t>
          </a:r>
        </a:p>
        <a:p>
          <a:pPr marL="228600" lvl="1" indent="-228600" algn="l" defTabSz="1111250">
            <a:lnSpc>
              <a:spcPct val="90000"/>
            </a:lnSpc>
            <a:spcBef>
              <a:spcPct val="0"/>
            </a:spcBef>
            <a:spcAft>
              <a:spcPct val="15000"/>
            </a:spcAft>
            <a:buChar char="•"/>
          </a:pPr>
          <a:r>
            <a:rPr lang="en-US" sz="2500" kern="1200"/>
            <a:t>Transition Coordinator connection</a:t>
          </a:r>
        </a:p>
      </dsp:txBody>
      <dsp:txXfrm>
        <a:off x="0" y="393397"/>
        <a:ext cx="6253721" cy="2244375"/>
      </dsp:txXfrm>
    </dsp:sp>
    <dsp:sp modelId="{EF9F2756-4495-4024-95B7-C5550DD77B71}">
      <dsp:nvSpPr>
        <dsp:cNvPr id="0" name=""/>
        <dsp:cNvSpPr/>
      </dsp:nvSpPr>
      <dsp:spPr>
        <a:xfrm>
          <a:off x="312686" y="24397"/>
          <a:ext cx="4377605" cy="7380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463" tIns="0" rIns="165463" bIns="0" numCol="1" spcCol="1270" anchor="ctr" anchorCtr="0">
          <a:noAutofit/>
        </a:bodyPr>
        <a:lstStyle/>
        <a:p>
          <a:pPr marL="0" lvl="0" indent="0" algn="l" defTabSz="1111250" rtl="0">
            <a:lnSpc>
              <a:spcPct val="90000"/>
            </a:lnSpc>
            <a:spcBef>
              <a:spcPct val="0"/>
            </a:spcBef>
            <a:spcAft>
              <a:spcPct val="35000"/>
            </a:spcAft>
            <a:buNone/>
          </a:pPr>
          <a:r>
            <a:rPr lang="en-US" sz="2500" kern="1200"/>
            <a:t>Work Source </a:t>
          </a:r>
          <a:r>
            <a:rPr lang="en-US" sz="2500" kern="1200">
              <a:latin typeface="Calibri Light" panose="020F0302020204030204"/>
            </a:rPr>
            <a:t>Reentry Program</a:t>
          </a:r>
          <a:endParaRPr lang="en-US" sz="2500" kern="1200"/>
        </a:p>
      </dsp:txBody>
      <dsp:txXfrm>
        <a:off x="348712" y="60423"/>
        <a:ext cx="4305553" cy="665948"/>
      </dsp:txXfrm>
    </dsp:sp>
    <dsp:sp modelId="{8D35983A-0DBF-49A5-862C-3F3CA34FF042}">
      <dsp:nvSpPr>
        <dsp:cNvPr id="0" name=""/>
        <dsp:cNvSpPr/>
      </dsp:nvSpPr>
      <dsp:spPr>
        <a:xfrm>
          <a:off x="0" y="3141772"/>
          <a:ext cx="6253721" cy="1890000"/>
        </a:xfrm>
        <a:prstGeom prst="rect">
          <a:avLst/>
        </a:prstGeom>
        <a:solidFill>
          <a:schemeClr val="lt1">
            <a:alpha val="90000"/>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85358" tIns="520700" rIns="485358" bIns="177800" numCol="1" spcCol="1270" anchor="t" anchorCtr="0">
          <a:noAutofit/>
        </a:bodyPr>
        <a:lstStyle/>
        <a:p>
          <a:pPr marL="228600" lvl="1" indent="-228600" algn="l" defTabSz="1111250">
            <a:lnSpc>
              <a:spcPct val="90000"/>
            </a:lnSpc>
            <a:spcBef>
              <a:spcPct val="0"/>
            </a:spcBef>
            <a:spcAft>
              <a:spcPct val="15000"/>
            </a:spcAft>
            <a:buChar char="•"/>
          </a:pPr>
          <a:r>
            <a:rPr lang="en-US" sz="2500" kern="1200"/>
            <a:t>Resource Labs</a:t>
          </a:r>
        </a:p>
        <a:p>
          <a:pPr marL="228600" lvl="1" indent="-228600" algn="l" defTabSz="1111250">
            <a:lnSpc>
              <a:spcPct val="90000"/>
            </a:lnSpc>
            <a:spcBef>
              <a:spcPct val="0"/>
            </a:spcBef>
            <a:spcAft>
              <a:spcPct val="15000"/>
            </a:spcAft>
            <a:buChar char="•"/>
          </a:pPr>
          <a:r>
            <a:rPr lang="en-US" sz="2500" kern="1200"/>
            <a:t>AIC self-service</a:t>
          </a:r>
        </a:p>
        <a:p>
          <a:pPr marL="228600" lvl="1" indent="-228600" algn="l" defTabSz="1111250">
            <a:lnSpc>
              <a:spcPct val="90000"/>
            </a:lnSpc>
            <a:spcBef>
              <a:spcPct val="0"/>
            </a:spcBef>
            <a:spcAft>
              <a:spcPct val="15000"/>
            </a:spcAft>
            <a:buChar char="•"/>
          </a:pPr>
          <a:r>
            <a:rPr lang="en-US" sz="2500" kern="1200"/>
            <a:t>Community Service Providers</a:t>
          </a:r>
        </a:p>
      </dsp:txBody>
      <dsp:txXfrm>
        <a:off x="0" y="3141772"/>
        <a:ext cx="6253721" cy="1890000"/>
      </dsp:txXfrm>
    </dsp:sp>
    <dsp:sp modelId="{DA139EAC-2637-403C-9777-CB1D572753AB}">
      <dsp:nvSpPr>
        <dsp:cNvPr id="0" name=""/>
        <dsp:cNvSpPr/>
      </dsp:nvSpPr>
      <dsp:spPr>
        <a:xfrm>
          <a:off x="312686" y="2772772"/>
          <a:ext cx="4377605" cy="73800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463" tIns="0" rIns="165463" bIns="0" numCol="1" spcCol="1270" anchor="ctr" anchorCtr="0">
          <a:noAutofit/>
        </a:bodyPr>
        <a:lstStyle/>
        <a:p>
          <a:pPr marL="0" lvl="0" indent="0" algn="l" defTabSz="1111250">
            <a:lnSpc>
              <a:spcPct val="90000"/>
            </a:lnSpc>
            <a:spcBef>
              <a:spcPct val="0"/>
            </a:spcBef>
            <a:spcAft>
              <a:spcPct val="35000"/>
            </a:spcAft>
            <a:buNone/>
          </a:pPr>
          <a:r>
            <a:rPr lang="en-US" sz="2500" kern="1200"/>
            <a:t>Inside Out Network</a:t>
          </a:r>
        </a:p>
      </dsp:txBody>
      <dsp:txXfrm>
        <a:off x="348712" y="2808798"/>
        <a:ext cx="4305553" cy="66594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88B032-2BC7-49EC-BB21-123F69703243}" type="datetimeFigureOut">
              <a:rPr lang="en-US" smtClean="0"/>
              <a:t>7/3/2024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303EE0-0937-45F8-9F4C-B070CD1DDD35}" type="slidenum">
              <a:rPr lang="en-US" smtClean="0"/>
              <a:t>‹#›</a:t>
            </a:fld>
            <a:endParaRPr lang="en-US"/>
          </a:p>
        </p:txBody>
      </p:sp>
    </p:spTree>
    <p:extLst>
      <p:ext uri="{BB962C8B-B14F-4D97-AF65-F5344CB8AC3E}">
        <p14:creationId xmlns:p14="http://schemas.microsoft.com/office/powerpoint/2010/main" val="39207444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panose="020F0502020204030204"/>
              </a:rPr>
              <a:t>Talk about steps in determinig county of record</a:t>
            </a:r>
          </a:p>
        </p:txBody>
      </p:sp>
      <p:sp>
        <p:nvSpPr>
          <p:cNvPr id="4" name="Slide Number Placeholder 3"/>
          <p:cNvSpPr>
            <a:spLocks noGrp="1"/>
          </p:cNvSpPr>
          <p:nvPr>
            <p:ph type="sldNum" sz="quarter" idx="5"/>
          </p:nvPr>
        </p:nvSpPr>
        <p:spPr/>
        <p:txBody>
          <a:bodyPr/>
          <a:lstStyle/>
          <a:p>
            <a:fld id="{1D303EE0-0937-45F8-9F4C-B070CD1DDD35}" type="slidenum">
              <a:rPr lang="en-US" smtClean="0"/>
              <a:t>4</a:t>
            </a:fld>
            <a:endParaRPr lang="en-US"/>
          </a:p>
        </p:txBody>
      </p:sp>
    </p:spTree>
    <p:extLst>
      <p:ext uri="{BB962C8B-B14F-4D97-AF65-F5344CB8AC3E}">
        <p14:creationId xmlns:p14="http://schemas.microsoft.com/office/powerpoint/2010/main" val="39508384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STTL: Please ask PO to accept BOTH address and STTL in OMS</a:t>
            </a:r>
          </a:p>
          <a:p>
            <a:r>
              <a:rPr lang="en-US">
                <a:cs typeface="Calibri"/>
              </a:rPr>
              <a:t>Detainers: w/w as if releasing to streets; informed by Rec – access to law library; can hold up STTL </a:t>
            </a:r>
          </a:p>
        </p:txBody>
      </p:sp>
      <p:sp>
        <p:nvSpPr>
          <p:cNvPr id="4" name="Slide Number Placeholder 3"/>
          <p:cNvSpPr>
            <a:spLocks noGrp="1"/>
          </p:cNvSpPr>
          <p:nvPr>
            <p:ph type="sldNum" sz="quarter" idx="5"/>
          </p:nvPr>
        </p:nvSpPr>
        <p:spPr/>
        <p:txBody>
          <a:bodyPr/>
          <a:lstStyle/>
          <a:p>
            <a:fld id="{1D303EE0-0937-45F8-9F4C-B070CD1DDD35}" type="slidenum">
              <a:rPr lang="en-US" smtClean="0"/>
              <a:t>5</a:t>
            </a:fld>
            <a:endParaRPr lang="en-US"/>
          </a:p>
        </p:txBody>
      </p:sp>
    </p:spTree>
    <p:extLst>
      <p:ext uri="{BB962C8B-B14F-4D97-AF65-F5344CB8AC3E}">
        <p14:creationId xmlns:p14="http://schemas.microsoft.com/office/powerpoint/2010/main" val="7981715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More on SNAP in later slide </a:t>
            </a:r>
          </a:p>
          <a:p>
            <a:r>
              <a:rPr lang="en-US">
                <a:cs typeface="Calibri"/>
              </a:rPr>
              <a:t>Transition Funds used for backpacks, flagging classes, emergency hotel </a:t>
            </a:r>
            <a:r>
              <a:rPr lang="en-US" err="1">
                <a:cs typeface="Calibri"/>
              </a:rPr>
              <a:t>etc</a:t>
            </a:r>
            <a:r>
              <a:rPr lang="en-US">
                <a:cs typeface="Calibri"/>
              </a:rPr>
              <a:t> </a:t>
            </a:r>
          </a:p>
        </p:txBody>
      </p:sp>
      <p:sp>
        <p:nvSpPr>
          <p:cNvPr id="4" name="Slide Number Placeholder 3"/>
          <p:cNvSpPr>
            <a:spLocks noGrp="1"/>
          </p:cNvSpPr>
          <p:nvPr>
            <p:ph type="sldNum" sz="quarter" idx="5"/>
          </p:nvPr>
        </p:nvSpPr>
        <p:spPr/>
        <p:txBody>
          <a:bodyPr/>
          <a:lstStyle/>
          <a:p>
            <a:fld id="{1D303EE0-0937-45F8-9F4C-B070CD1DDD35}" type="slidenum">
              <a:rPr lang="en-US" smtClean="0"/>
              <a:t>6</a:t>
            </a:fld>
            <a:endParaRPr lang="en-US"/>
          </a:p>
        </p:txBody>
      </p:sp>
    </p:spTree>
    <p:extLst>
      <p:ext uri="{BB962C8B-B14F-4D97-AF65-F5344CB8AC3E}">
        <p14:creationId xmlns:p14="http://schemas.microsoft.com/office/powerpoint/2010/main" val="5711216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This is what is currently being done in each facility. Our goal of the Reentry Benefits team is to improve our services statewide to ensure all AICs release with both SNAP and OHP benefits.</a:t>
            </a:r>
          </a:p>
        </p:txBody>
      </p:sp>
      <p:sp>
        <p:nvSpPr>
          <p:cNvPr id="4" name="Slide Number Placeholder 3"/>
          <p:cNvSpPr>
            <a:spLocks noGrp="1"/>
          </p:cNvSpPr>
          <p:nvPr>
            <p:ph type="sldNum" sz="quarter" idx="5"/>
          </p:nvPr>
        </p:nvSpPr>
        <p:spPr/>
        <p:txBody>
          <a:bodyPr/>
          <a:lstStyle/>
          <a:p>
            <a:fld id="{1D303EE0-0937-45F8-9F4C-B070CD1DDD35}" type="slidenum">
              <a:rPr lang="en-US" smtClean="0"/>
              <a:t>7</a:t>
            </a:fld>
            <a:endParaRPr lang="en-US"/>
          </a:p>
        </p:txBody>
      </p:sp>
    </p:spTree>
    <p:extLst>
      <p:ext uri="{BB962C8B-B14F-4D97-AF65-F5344CB8AC3E}">
        <p14:creationId xmlns:p14="http://schemas.microsoft.com/office/powerpoint/2010/main" val="11925750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Voluntary program</a:t>
            </a:r>
          </a:p>
          <a:p>
            <a:r>
              <a:rPr lang="en-US">
                <a:cs typeface="Calibri"/>
              </a:rPr>
              <a:t>Must be 6 months to release</a:t>
            </a:r>
          </a:p>
          <a:p>
            <a:r>
              <a:rPr lang="en-US">
                <a:cs typeface="Calibri"/>
              </a:rPr>
              <a:t>Most are done in class, but for special housing we do have packet options</a:t>
            </a:r>
          </a:p>
          <a:p>
            <a:endParaRPr lang="en-US">
              <a:cs typeface="Calibri"/>
            </a:endParaRPr>
          </a:p>
        </p:txBody>
      </p:sp>
      <p:sp>
        <p:nvSpPr>
          <p:cNvPr id="4" name="Slide Number Placeholder 3"/>
          <p:cNvSpPr>
            <a:spLocks noGrp="1"/>
          </p:cNvSpPr>
          <p:nvPr>
            <p:ph type="sldNum" sz="quarter" idx="5"/>
          </p:nvPr>
        </p:nvSpPr>
        <p:spPr/>
        <p:txBody>
          <a:bodyPr/>
          <a:lstStyle/>
          <a:p>
            <a:fld id="{1D303EE0-0937-45F8-9F4C-B070CD1DDD35}" type="slidenum">
              <a:rPr lang="en-US" smtClean="0"/>
              <a:t>9</a:t>
            </a:fld>
            <a:endParaRPr lang="en-US"/>
          </a:p>
        </p:txBody>
      </p:sp>
    </p:spTree>
    <p:extLst>
      <p:ext uri="{BB962C8B-B14F-4D97-AF65-F5344CB8AC3E}">
        <p14:creationId xmlns:p14="http://schemas.microsoft.com/office/powerpoint/2010/main" val="34145280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Part of the TCs job is to connect and coordinator the AICs with resources in their community. New programs being implemented will help with this but this is some of the things they can do during open office hours with the TC. At medium facilities, they are required to </a:t>
            </a:r>
            <a:r>
              <a:rPr lang="en-US" err="1">
                <a:cs typeface="Calibri"/>
              </a:rPr>
              <a:t>kyte</a:t>
            </a:r>
            <a:r>
              <a:rPr lang="en-US">
                <a:cs typeface="Calibri"/>
              </a:rPr>
              <a:t> for an appointment, but most of the minimum </a:t>
            </a:r>
            <a:r>
              <a:rPr lang="en-US" err="1">
                <a:cs typeface="Calibri"/>
              </a:rPr>
              <a:t>facilites</a:t>
            </a:r>
            <a:r>
              <a:rPr lang="en-US">
                <a:cs typeface="Calibri"/>
              </a:rPr>
              <a:t> have walk-in hours.</a:t>
            </a:r>
          </a:p>
        </p:txBody>
      </p:sp>
      <p:sp>
        <p:nvSpPr>
          <p:cNvPr id="4" name="Slide Number Placeholder 3"/>
          <p:cNvSpPr>
            <a:spLocks noGrp="1"/>
          </p:cNvSpPr>
          <p:nvPr>
            <p:ph type="sldNum" sz="quarter" idx="5"/>
          </p:nvPr>
        </p:nvSpPr>
        <p:spPr/>
        <p:txBody>
          <a:bodyPr/>
          <a:lstStyle/>
          <a:p>
            <a:fld id="{1D303EE0-0937-45F8-9F4C-B070CD1DDD35}" type="slidenum">
              <a:rPr lang="en-US" smtClean="0"/>
              <a:t>10</a:t>
            </a:fld>
            <a:endParaRPr lang="en-US"/>
          </a:p>
        </p:txBody>
      </p:sp>
    </p:spTree>
    <p:extLst>
      <p:ext uri="{BB962C8B-B14F-4D97-AF65-F5344CB8AC3E}">
        <p14:creationId xmlns:p14="http://schemas.microsoft.com/office/powerpoint/2010/main" val="1676746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Provide Handouts on WS and ION. Give an update on where we are with the rollout. </a:t>
            </a:r>
          </a:p>
          <a:p>
            <a:r>
              <a:rPr lang="en-US">
                <a:cs typeface="Calibri"/>
              </a:rPr>
              <a:t>Mention that each county has a community based Work source case manager specifically assigned to those enrolled pre-release. We would love to connect the two for a seamless transition for the AIC. This is also someone POs can refer their folks to for employment support post-release. If interested in being connected to the WS case managers in your area, contact Promise Parker.</a:t>
            </a:r>
          </a:p>
        </p:txBody>
      </p:sp>
      <p:sp>
        <p:nvSpPr>
          <p:cNvPr id="4" name="Slide Number Placeholder 3"/>
          <p:cNvSpPr>
            <a:spLocks noGrp="1"/>
          </p:cNvSpPr>
          <p:nvPr>
            <p:ph type="sldNum" sz="quarter" idx="5"/>
          </p:nvPr>
        </p:nvSpPr>
        <p:spPr/>
        <p:txBody>
          <a:bodyPr/>
          <a:lstStyle/>
          <a:p>
            <a:fld id="{1D303EE0-0937-45F8-9F4C-B070CD1DDD35}" type="slidenum">
              <a:rPr lang="en-US" smtClean="0"/>
              <a:t>11</a:t>
            </a:fld>
            <a:endParaRPr lang="en-US"/>
          </a:p>
        </p:txBody>
      </p:sp>
    </p:spTree>
    <p:extLst>
      <p:ext uri="{BB962C8B-B14F-4D97-AF65-F5344CB8AC3E}">
        <p14:creationId xmlns:p14="http://schemas.microsoft.com/office/powerpoint/2010/main" val="29494728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7460D-638D-437A-9D25-76876BFD64A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5AD7556-3761-45E4-B16E-F5304A635D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550960C-796B-440B-8B07-6AF830580BBB}"/>
              </a:ext>
            </a:extLst>
          </p:cNvPr>
          <p:cNvSpPr>
            <a:spLocks noGrp="1"/>
          </p:cNvSpPr>
          <p:nvPr>
            <p:ph type="dt" sz="half" idx="10"/>
          </p:nvPr>
        </p:nvSpPr>
        <p:spPr/>
        <p:txBody>
          <a:bodyPr/>
          <a:lstStyle/>
          <a:p>
            <a:fld id="{C2999A77-F98D-44C3-A8FC-56BB0CEC2A42}" type="datetimeFigureOut">
              <a:rPr lang="en-US" smtClean="0"/>
              <a:t>7/3/2024</a:t>
            </a:fld>
            <a:endParaRPr lang="en-US"/>
          </a:p>
        </p:txBody>
      </p:sp>
      <p:sp>
        <p:nvSpPr>
          <p:cNvPr id="5" name="Footer Placeholder 4">
            <a:extLst>
              <a:ext uri="{FF2B5EF4-FFF2-40B4-BE49-F238E27FC236}">
                <a16:creationId xmlns:a16="http://schemas.microsoft.com/office/drawing/2014/main" id="{CD3C53B0-284A-4A0F-8662-04F4BD3567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BCFA6A-CA55-4143-9BE5-DF5111E45409}"/>
              </a:ext>
            </a:extLst>
          </p:cNvPr>
          <p:cNvSpPr>
            <a:spLocks noGrp="1"/>
          </p:cNvSpPr>
          <p:nvPr>
            <p:ph type="sldNum" sz="quarter" idx="12"/>
          </p:nvPr>
        </p:nvSpPr>
        <p:spPr/>
        <p:txBody>
          <a:bodyPr/>
          <a:lstStyle/>
          <a:p>
            <a:fld id="{2C430F8E-F567-4D35-98C6-967B11C71B64}" type="slidenum">
              <a:rPr lang="en-US" smtClean="0"/>
              <a:t>‹#›</a:t>
            </a:fld>
            <a:endParaRPr lang="en-US"/>
          </a:p>
        </p:txBody>
      </p:sp>
    </p:spTree>
    <p:extLst>
      <p:ext uri="{BB962C8B-B14F-4D97-AF65-F5344CB8AC3E}">
        <p14:creationId xmlns:p14="http://schemas.microsoft.com/office/powerpoint/2010/main" val="694727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95A6C-A40D-467D-865E-338B4C27E2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844B12-5313-49E7-B89E-F33E5E7C247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EA0862-9015-4ECC-8346-060CC64DCC95}"/>
              </a:ext>
            </a:extLst>
          </p:cNvPr>
          <p:cNvSpPr>
            <a:spLocks noGrp="1"/>
          </p:cNvSpPr>
          <p:nvPr>
            <p:ph type="dt" sz="half" idx="10"/>
          </p:nvPr>
        </p:nvSpPr>
        <p:spPr/>
        <p:txBody>
          <a:bodyPr/>
          <a:lstStyle/>
          <a:p>
            <a:fld id="{C2999A77-F98D-44C3-A8FC-56BB0CEC2A42}" type="datetimeFigureOut">
              <a:rPr lang="en-US" smtClean="0"/>
              <a:t>7/3/2024</a:t>
            </a:fld>
            <a:endParaRPr lang="en-US"/>
          </a:p>
        </p:txBody>
      </p:sp>
      <p:sp>
        <p:nvSpPr>
          <p:cNvPr id="5" name="Footer Placeholder 4">
            <a:extLst>
              <a:ext uri="{FF2B5EF4-FFF2-40B4-BE49-F238E27FC236}">
                <a16:creationId xmlns:a16="http://schemas.microsoft.com/office/drawing/2014/main" id="{54A8F1D9-FD02-4585-9B61-855E00C821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A28D5A-7009-4B68-A725-7EF59A210A69}"/>
              </a:ext>
            </a:extLst>
          </p:cNvPr>
          <p:cNvSpPr>
            <a:spLocks noGrp="1"/>
          </p:cNvSpPr>
          <p:nvPr>
            <p:ph type="sldNum" sz="quarter" idx="12"/>
          </p:nvPr>
        </p:nvSpPr>
        <p:spPr/>
        <p:txBody>
          <a:bodyPr/>
          <a:lstStyle/>
          <a:p>
            <a:fld id="{2C430F8E-F567-4D35-98C6-967B11C71B64}" type="slidenum">
              <a:rPr lang="en-US" smtClean="0"/>
              <a:t>‹#›</a:t>
            </a:fld>
            <a:endParaRPr lang="en-US"/>
          </a:p>
        </p:txBody>
      </p:sp>
    </p:spTree>
    <p:extLst>
      <p:ext uri="{BB962C8B-B14F-4D97-AF65-F5344CB8AC3E}">
        <p14:creationId xmlns:p14="http://schemas.microsoft.com/office/powerpoint/2010/main" val="2864186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89ED3-7926-4725-A131-FC9F85530B5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23CE933-B89C-4248-9B34-6329196864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3552337-64D3-4728-AD43-4F473ADD9F90}"/>
              </a:ext>
            </a:extLst>
          </p:cNvPr>
          <p:cNvSpPr>
            <a:spLocks noGrp="1"/>
          </p:cNvSpPr>
          <p:nvPr>
            <p:ph type="dt" sz="half" idx="10"/>
          </p:nvPr>
        </p:nvSpPr>
        <p:spPr/>
        <p:txBody>
          <a:bodyPr/>
          <a:lstStyle/>
          <a:p>
            <a:fld id="{C2999A77-F98D-44C3-A8FC-56BB0CEC2A42}" type="datetimeFigureOut">
              <a:rPr lang="en-US" smtClean="0"/>
              <a:t>7/3/2024</a:t>
            </a:fld>
            <a:endParaRPr lang="en-US"/>
          </a:p>
        </p:txBody>
      </p:sp>
      <p:sp>
        <p:nvSpPr>
          <p:cNvPr id="5" name="Footer Placeholder 4">
            <a:extLst>
              <a:ext uri="{FF2B5EF4-FFF2-40B4-BE49-F238E27FC236}">
                <a16:creationId xmlns:a16="http://schemas.microsoft.com/office/drawing/2014/main" id="{8480EACA-274F-4F4E-BC8E-7449FC3DD2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C8B149-8C1D-4BC2-8946-3A296056F31E}"/>
              </a:ext>
            </a:extLst>
          </p:cNvPr>
          <p:cNvSpPr>
            <a:spLocks noGrp="1"/>
          </p:cNvSpPr>
          <p:nvPr>
            <p:ph type="sldNum" sz="quarter" idx="12"/>
          </p:nvPr>
        </p:nvSpPr>
        <p:spPr/>
        <p:txBody>
          <a:bodyPr/>
          <a:lstStyle/>
          <a:p>
            <a:fld id="{2C430F8E-F567-4D35-98C6-967B11C71B64}" type="slidenum">
              <a:rPr lang="en-US" smtClean="0"/>
              <a:t>‹#›</a:t>
            </a:fld>
            <a:endParaRPr lang="en-US"/>
          </a:p>
        </p:txBody>
      </p:sp>
    </p:spTree>
    <p:extLst>
      <p:ext uri="{BB962C8B-B14F-4D97-AF65-F5344CB8AC3E}">
        <p14:creationId xmlns:p14="http://schemas.microsoft.com/office/powerpoint/2010/main" val="29591138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64417-1098-41E1-AA6C-D31FF9F5DC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162B4F-A027-4419-8E6A-4326C2914DB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D9465ED-B8AE-4970-A645-9AC4336A290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0BA8DDE-FBDD-4911-9783-1166EF2E499D}"/>
              </a:ext>
            </a:extLst>
          </p:cNvPr>
          <p:cNvSpPr>
            <a:spLocks noGrp="1"/>
          </p:cNvSpPr>
          <p:nvPr>
            <p:ph type="dt" sz="half" idx="10"/>
          </p:nvPr>
        </p:nvSpPr>
        <p:spPr/>
        <p:txBody>
          <a:bodyPr/>
          <a:lstStyle/>
          <a:p>
            <a:fld id="{C2999A77-F98D-44C3-A8FC-56BB0CEC2A42}" type="datetimeFigureOut">
              <a:rPr lang="en-US" smtClean="0"/>
              <a:t>7/3/2024</a:t>
            </a:fld>
            <a:endParaRPr lang="en-US"/>
          </a:p>
        </p:txBody>
      </p:sp>
      <p:sp>
        <p:nvSpPr>
          <p:cNvPr id="6" name="Footer Placeholder 5">
            <a:extLst>
              <a:ext uri="{FF2B5EF4-FFF2-40B4-BE49-F238E27FC236}">
                <a16:creationId xmlns:a16="http://schemas.microsoft.com/office/drawing/2014/main" id="{1924D905-2F22-4064-8DF2-137D153ADD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6C0447-648A-47EA-B5FD-72814424257F}"/>
              </a:ext>
            </a:extLst>
          </p:cNvPr>
          <p:cNvSpPr>
            <a:spLocks noGrp="1"/>
          </p:cNvSpPr>
          <p:nvPr>
            <p:ph type="sldNum" sz="quarter" idx="12"/>
          </p:nvPr>
        </p:nvSpPr>
        <p:spPr/>
        <p:txBody>
          <a:bodyPr/>
          <a:lstStyle/>
          <a:p>
            <a:fld id="{2C430F8E-F567-4D35-98C6-967B11C71B64}" type="slidenum">
              <a:rPr lang="en-US" smtClean="0"/>
              <a:t>‹#›</a:t>
            </a:fld>
            <a:endParaRPr lang="en-US"/>
          </a:p>
        </p:txBody>
      </p:sp>
    </p:spTree>
    <p:extLst>
      <p:ext uri="{BB962C8B-B14F-4D97-AF65-F5344CB8AC3E}">
        <p14:creationId xmlns:p14="http://schemas.microsoft.com/office/powerpoint/2010/main" val="328271398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2F1BF-AEB6-45F5-B88A-300FECEE906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E77F3E-D043-444D-AAC0-6FC3D2A71D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68AB0DF-AB66-498D-9CEE-52CD8DA1780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63A7D26-746A-45C4-A8BF-20B514D50C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B161ABE-A1DF-4930-80D8-BF07919B6C3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7DE651A-D75C-4B53-BF8A-F80F4152616C}"/>
              </a:ext>
            </a:extLst>
          </p:cNvPr>
          <p:cNvSpPr>
            <a:spLocks noGrp="1"/>
          </p:cNvSpPr>
          <p:nvPr>
            <p:ph type="dt" sz="half" idx="10"/>
          </p:nvPr>
        </p:nvSpPr>
        <p:spPr/>
        <p:txBody>
          <a:bodyPr/>
          <a:lstStyle/>
          <a:p>
            <a:fld id="{C2999A77-F98D-44C3-A8FC-56BB0CEC2A42}" type="datetimeFigureOut">
              <a:rPr lang="en-US" smtClean="0"/>
              <a:t>7/3/2024</a:t>
            </a:fld>
            <a:endParaRPr lang="en-US"/>
          </a:p>
        </p:txBody>
      </p:sp>
      <p:sp>
        <p:nvSpPr>
          <p:cNvPr id="8" name="Footer Placeholder 7">
            <a:extLst>
              <a:ext uri="{FF2B5EF4-FFF2-40B4-BE49-F238E27FC236}">
                <a16:creationId xmlns:a16="http://schemas.microsoft.com/office/drawing/2014/main" id="{DD658BFD-2DBE-45AE-802B-26BE66A24C5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3E8F621-BA47-4639-8B0D-B3C832B142BA}"/>
              </a:ext>
            </a:extLst>
          </p:cNvPr>
          <p:cNvSpPr>
            <a:spLocks noGrp="1"/>
          </p:cNvSpPr>
          <p:nvPr>
            <p:ph type="sldNum" sz="quarter" idx="12"/>
          </p:nvPr>
        </p:nvSpPr>
        <p:spPr/>
        <p:txBody>
          <a:bodyPr/>
          <a:lstStyle/>
          <a:p>
            <a:fld id="{2C430F8E-F567-4D35-98C6-967B11C71B64}" type="slidenum">
              <a:rPr lang="en-US" smtClean="0"/>
              <a:t>‹#›</a:t>
            </a:fld>
            <a:endParaRPr lang="en-US"/>
          </a:p>
        </p:txBody>
      </p:sp>
    </p:spTree>
    <p:extLst>
      <p:ext uri="{BB962C8B-B14F-4D97-AF65-F5344CB8AC3E}">
        <p14:creationId xmlns:p14="http://schemas.microsoft.com/office/powerpoint/2010/main" val="1971184690"/>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FB554-D6B9-4B4F-986A-7BC363FC36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350704A-B941-4659-824A-E2443694D044}"/>
              </a:ext>
            </a:extLst>
          </p:cNvPr>
          <p:cNvSpPr>
            <a:spLocks noGrp="1"/>
          </p:cNvSpPr>
          <p:nvPr>
            <p:ph type="dt" sz="half" idx="10"/>
          </p:nvPr>
        </p:nvSpPr>
        <p:spPr/>
        <p:txBody>
          <a:bodyPr/>
          <a:lstStyle/>
          <a:p>
            <a:fld id="{C2999A77-F98D-44C3-A8FC-56BB0CEC2A42}" type="datetimeFigureOut">
              <a:rPr lang="en-US" smtClean="0"/>
              <a:t>7/3/2024</a:t>
            </a:fld>
            <a:endParaRPr lang="en-US"/>
          </a:p>
        </p:txBody>
      </p:sp>
      <p:sp>
        <p:nvSpPr>
          <p:cNvPr id="4" name="Footer Placeholder 3">
            <a:extLst>
              <a:ext uri="{FF2B5EF4-FFF2-40B4-BE49-F238E27FC236}">
                <a16:creationId xmlns:a16="http://schemas.microsoft.com/office/drawing/2014/main" id="{353968EE-2A9E-4E08-8A44-624215782EB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A416D2D-2400-4564-8813-51D1145AB91C}"/>
              </a:ext>
            </a:extLst>
          </p:cNvPr>
          <p:cNvSpPr>
            <a:spLocks noGrp="1"/>
          </p:cNvSpPr>
          <p:nvPr>
            <p:ph type="sldNum" sz="quarter" idx="12"/>
          </p:nvPr>
        </p:nvSpPr>
        <p:spPr/>
        <p:txBody>
          <a:bodyPr/>
          <a:lstStyle/>
          <a:p>
            <a:fld id="{2C430F8E-F567-4D35-98C6-967B11C71B64}" type="slidenum">
              <a:rPr lang="en-US" smtClean="0"/>
              <a:t>‹#›</a:t>
            </a:fld>
            <a:endParaRPr lang="en-US"/>
          </a:p>
        </p:txBody>
      </p:sp>
    </p:spTree>
    <p:extLst>
      <p:ext uri="{BB962C8B-B14F-4D97-AF65-F5344CB8AC3E}">
        <p14:creationId xmlns:p14="http://schemas.microsoft.com/office/powerpoint/2010/main" val="2614932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549A2FD-E365-4DCC-A0AB-8FD8F6AEC7BD}"/>
              </a:ext>
            </a:extLst>
          </p:cNvPr>
          <p:cNvSpPr>
            <a:spLocks noGrp="1"/>
          </p:cNvSpPr>
          <p:nvPr>
            <p:ph type="dt" sz="half" idx="10"/>
          </p:nvPr>
        </p:nvSpPr>
        <p:spPr/>
        <p:txBody>
          <a:bodyPr/>
          <a:lstStyle/>
          <a:p>
            <a:fld id="{C2999A77-F98D-44C3-A8FC-56BB0CEC2A42}" type="datetimeFigureOut">
              <a:rPr lang="en-US" smtClean="0"/>
              <a:t>7/3/2024</a:t>
            </a:fld>
            <a:endParaRPr lang="en-US"/>
          </a:p>
        </p:txBody>
      </p:sp>
      <p:sp>
        <p:nvSpPr>
          <p:cNvPr id="3" name="Footer Placeholder 2">
            <a:extLst>
              <a:ext uri="{FF2B5EF4-FFF2-40B4-BE49-F238E27FC236}">
                <a16:creationId xmlns:a16="http://schemas.microsoft.com/office/drawing/2014/main" id="{313149F2-5E04-46A8-8461-357CA96A96F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D3B2D2C-430E-4922-AF57-16769EBEF9F8}"/>
              </a:ext>
            </a:extLst>
          </p:cNvPr>
          <p:cNvSpPr>
            <a:spLocks noGrp="1"/>
          </p:cNvSpPr>
          <p:nvPr>
            <p:ph type="sldNum" sz="quarter" idx="12"/>
          </p:nvPr>
        </p:nvSpPr>
        <p:spPr/>
        <p:txBody>
          <a:bodyPr/>
          <a:lstStyle/>
          <a:p>
            <a:fld id="{2C430F8E-F567-4D35-98C6-967B11C71B64}" type="slidenum">
              <a:rPr lang="en-US" smtClean="0"/>
              <a:t>‹#›</a:t>
            </a:fld>
            <a:endParaRPr lang="en-US"/>
          </a:p>
        </p:txBody>
      </p:sp>
    </p:spTree>
    <p:extLst>
      <p:ext uri="{BB962C8B-B14F-4D97-AF65-F5344CB8AC3E}">
        <p14:creationId xmlns:p14="http://schemas.microsoft.com/office/powerpoint/2010/main" val="3557019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BC5D9-E52B-4E66-B15F-8C1EAB837F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5C69E97-9102-4605-B824-A9007C3776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16BB4A9-6276-4C20-9250-E8DD686C3C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10C582-E7D5-4CA8-97BA-39F6F2A21D76}"/>
              </a:ext>
            </a:extLst>
          </p:cNvPr>
          <p:cNvSpPr>
            <a:spLocks noGrp="1"/>
          </p:cNvSpPr>
          <p:nvPr>
            <p:ph type="dt" sz="half" idx="10"/>
          </p:nvPr>
        </p:nvSpPr>
        <p:spPr/>
        <p:txBody>
          <a:bodyPr/>
          <a:lstStyle/>
          <a:p>
            <a:fld id="{C2999A77-F98D-44C3-A8FC-56BB0CEC2A42}" type="datetimeFigureOut">
              <a:rPr lang="en-US" smtClean="0"/>
              <a:t>7/3/2024</a:t>
            </a:fld>
            <a:endParaRPr lang="en-US"/>
          </a:p>
        </p:txBody>
      </p:sp>
      <p:sp>
        <p:nvSpPr>
          <p:cNvPr id="6" name="Footer Placeholder 5">
            <a:extLst>
              <a:ext uri="{FF2B5EF4-FFF2-40B4-BE49-F238E27FC236}">
                <a16:creationId xmlns:a16="http://schemas.microsoft.com/office/drawing/2014/main" id="{7624DD6F-02BD-40EC-A36C-4BCF77879D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303A16-E6C6-4A58-9FC4-2A13A636F3F1}"/>
              </a:ext>
            </a:extLst>
          </p:cNvPr>
          <p:cNvSpPr>
            <a:spLocks noGrp="1"/>
          </p:cNvSpPr>
          <p:nvPr>
            <p:ph type="sldNum" sz="quarter" idx="12"/>
          </p:nvPr>
        </p:nvSpPr>
        <p:spPr/>
        <p:txBody>
          <a:bodyPr/>
          <a:lstStyle/>
          <a:p>
            <a:fld id="{2C430F8E-F567-4D35-98C6-967B11C71B64}" type="slidenum">
              <a:rPr lang="en-US" smtClean="0"/>
              <a:t>‹#›</a:t>
            </a:fld>
            <a:endParaRPr lang="en-US"/>
          </a:p>
        </p:txBody>
      </p:sp>
    </p:spTree>
    <p:extLst>
      <p:ext uri="{BB962C8B-B14F-4D97-AF65-F5344CB8AC3E}">
        <p14:creationId xmlns:p14="http://schemas.microsoft.com/office/powerpoint/2010/main" val="1832566753"/>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3326F-0B72-4D4F-A9F7-3FA1D65B95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FEE9773-201C-4C56-B1E1-515ABCDAD8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C1C84A1-768F-47B8-8F6C-CA90C83F38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ECE67F6-7999-4271-9BA8-42BC91ED9F5A}"/>
              </a:ext>
            </a:extLst>
          </p:cNvPr>
          <p:cNvSpPr>
            <a:spLocks noGrp="1"/>
          </p:cNvSpPr>
          <p:nvPr>
            <p:ph type="dt" sz="half" idx="10"/>
          </p:nvPr>
        </p:nvSpPr>
        <p:spPr/>
        <p:txBody>
          <a:bodyPr/>
          <a:lstStyle/>
          <a:p>
            <a:fld id="{C2999A77-F98D-44C3-A8FC-56BB0CEC2A42}" type="datetimeFigureOut">
              <a:rPr lang="en-US" smtClean="0"/>
              <a:t>7/3/2024</a:t>
            </a:fld>
            <a:endParaRPr lang="en-US"/>
          </a:p>
        </p:txBody>
      </p:sp>
      <p:sp>
        <p:nvSpPr>
          <p:cNvPr id="6" name="Footer Placeholder 5">
            <a:extLst>
              <a:ext uri="{FF2B5EF4-FFF2-40B4-BE49-F238E27FC236}">
                <a16:creationId xmlns:a16="http://schemas.microsoft.com/office/drawing/2014/main" id="{FE2FCC5E-576A-4AF1-80E8-1DF9E50C86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79301A-9956-435E-92AD-F495497C4420}"/>
              </a:ext>
            </a:extLst>
          </p:cNvPr>
          <p:cNvSpPr>
            <a:spLocks noGrp="1"/>
          </p:cNvSpPr>
          <p:nvPr>
            <p:ph type="sldNum" sz="quarter" idx="12"/>
          </p:nvPr>
        </p:nvSpPr>
        <p:spPr/>
        <p:txBody>
          <a:bodyPr/>
          <a:lstStyle/>
          <a:p>
            <a:fld id="{2C430F8E-F567-4D35-98C6-967B11C71B64}" type="slidenum">
              <a:rPr lang="en-US" smtClean="0"/>
              <a:t>‹#›</a:t>
            </a:fld>
            <a:endParaRPr lang="en-US"/>
          </a:p>
        </p:txBody>
      </p:sp>
    </p:spTree>
    <p:extLst>
      <p:ext uri="{BB962C8B-B14F-4D97-AF65-F5344CB8AC3E}">
        <p14:creationId xmlns:p14="http://schemas.microsoft.com/office/powerpoint/2010/main" val="22098789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8C896-B48F-4678-BB7D-11AFFE8FA58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106E856-BB8B-4CFE-8AFB-1A4486D1592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EED552-AB78-4158-A229-77AA425F407B}"/>
              </a:ext>
            </a:extLst>
          </p:cNvPr>
          <p:cNvSpPr>
            <a:spLocks noGrp="1"/>
          </p:cNvSpPr>
          <p:nvPr>
            <p:ph type="dt" sz="half" idx="10"/>
          </p:nvPr>
        </p:nvSpPr>
        <p:spPr/>
        <p:txBody>
          <a:bodyPr/>
          <a:lstStyle/>
          <a:p>
            <a:fld id="{C2999A77-F98D-44C3-A8FC-56BB0CEC2A42}" type="datetimeFigureOut">
              <a:rPr lang="en-US" smtClean="0"/>
              <a:t>7/3/2024</a:t>
            </a:fld>
            <a:endParaRPr lang="en-US"/>
          </a:p>
        </p:txBody>
      </p:sp>
      <p:sp>
        <p:nvSpPr>
          <p:cNvPr id="5" name="Footer Placeholder 4">
            <a:extLst>
              <a:ext uri="{FF2B5EF4-FFF2-40B4-BE49-F238E27FC236}">
                <a16:creationId xmlns:a16="http://schemas.microsoft.com/office/drawing/2014/main" id="{783B0518-CAAF-4D25-8041-284E754698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A3B865-31E9-41F2-B03A-582E30689135}"/>
              </a:ext>
            </a:extLst>
          </p:cNvPr>
          <p:cNvSpPr>
            <a:spLocks noGrp="1"/>
          </p:cNvSpPr>
          <p:nvPr>
            <p:ph type="sldNum" sz="quarter" idx="12"/>
          </p:nvPr>
        </p:nvSpPr>
        <p:spPr/>
        <p:txBody>
          <a:bodyPr/>
          <a:lstStyle/>
          <a:p>
            <a:fld id="{2C430F8E-F567-4D35-98C6-967B11C71B64}" type="slidenum">
              <a:rPr lang="en-US" smtClean="0"/>
              <a:t>‹#›</a:t>
            </a:fld>
            <a:endParaRPr lang="en-US"/>
          </a:p>
        </p:txBody>
      </p:sp>
    </p:spTree>
    <p:extLst>
      <p:ext uri="{BB962C8B-B14F-4D97-AF65-F5344CB8AC3E}">
        <p14:creationId xmlns:p14="http://schemas.microsoft.com/office/powerpoint/2010/main" val="2099467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B3F9C29-B0BD-4F06-A927-11B815E6730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A7831A4-5573-4181-8900-0D0E1DB8E45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361299-8B91-4B0A-92D2-6D0801D73A73}"/>
              </a:ext>
            </a:extLst>
          </p:cNvPr>
          <p:cNvSpPr>
            <a:spLocks noGrp="1"/>
          </p:cNvSpPr>
          <p:nvPr>
            <p:ph type="dt" sz="half" idx="10"/>
          </p:nvPr>
        </p:nvSpPr>
        <p:spPr/>
        <p:txBody>
          <a:bodyPr/>
          <a:lstStyle/>
          <a:p>
            <a:fld id="{C2999A77-F98D-44C3-A8FC-56BB0CEC2A42}" type="datetimeFigureOut">
              <a:rPr lang="en-US" smtClean="0"/>
              <a:t>7/3/2024</a:t>
            </a:fld>
            <a:endParaRPr lang="en-US"/>
          </a:p>
        </p:txBody>
      </p:sp>
      <p:sp>
        <p:nvSpPr>
          <p:cNvPr id="5" name="Footer Placeholder 4">
            <a:extLst>
              <a:ext uri="{FF2B5EF4-FFF2-40B4-BE49-F238E27FC236}">
                <a16:creationId xmlns:a16="http://schemas.microsoft.com/office/drawing/2014/main" id="{76E5C4A3-5A7C-47D5-9A4F-7BF36AD128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09C5B1-8CCA-4178-9EF0-AEB6BE6897DE}"/>
              </a:ext>
            </a:extLst>
          </p:cNvPr>
          <p:cNvSpPr>
            <a:spLocks noGrp="1"/>
          </p:cNvSpPr>
          <p:nvPr>
            <p:ph type="sldNum" sz="quarter" idx="12"/>
          </p:nvPr>
        </p:nvSpPr>
        <p:spPr/>
        <p:txBody>
          <a:bodyPr/>
          <a:lstStyle/>
          <a:p>
            <a:fld id="{2C430F8E-F567-4D35-98C6-967B11C71B64}" type="slidenum">
              <a:rPr lang="en-US" smtClean="0"/>
              <a:t>‹#›</a:t>
            </a:fld>
            <a:endParaRPr lang="en-US"/>
          </a:p>
        </p:txBody>
      </p:sp>
    </p:spTree>
    <p:extLst>
      <p:ext uri="{BB962C8B-B14F-4D97-AF65-F5344CB8AC3E}">
        <p14:creationId xmlns:p14="http://schemas.microsoft.com/office/powerpoint/2010/main" val="3722666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DC3EF9E-08E9-40A2-8793-8F54EC7D01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942FB9D-3A92-4FC1-BDD1-EB2D956A02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5F2A6D-C063-4EDD-8B55-2F22736F0C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999A77-F98D-44C3-A8FC-56BB0CEC2A42}" type="datetimeFigureOut">
              <a:rPr lang="en-US" smtClean="0"/>
              <a:t>7/3/2024</a:t>
            </a:fld>
            <a:endParaRPr lang="en-US"/>
          </a:p>
        </p:txBody>
      </p:sp>
      <p:sp>
        <p:nvSpPr>
          <p:cNvPr id="5" name="Footer Placeholder 4">
            <a:extLst>
              <a:ext uri="{FF2B5EF4-FFF2-40B4-BE49-F238E27FC236}">
                <a16:creationId xmlns:a16="http://schemas.microsoft.com/office/drawing/2014/main" id="{CBC0BF20-BF39-40A4-80CF-7119C4EBEB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08B856A-D0BF-42E3-8A66-820CBD1508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430F8E-F567-4D35-98C6-967B11C71B64}" type="slidenum">
              <a:rPr lang="en-US" smtClean="0"/>
              <a:t>‹#›</a:t>
            </a:fld>
            <a:endParaRPr lang="en-US"/>
          </a:p>
        </p:txBody>
      </p:sp>
      <p:sp>
        <p:nvSpPr>
          <p:cNvPr id="8" name="TextBox 7">
            <a:extLst>
              <a:ext uri="{FF2B5EF4-FFF2-40B4-BE49-F238E27FC236}">
                <a16:creationId xmlns:a16="http://schemas.microsoft.com/office/drawing/2014/main" id="{BD7BCD2D-EA9B-83EF-1A00-384994D71085}"/>
              </a:ext>
            </a:extLst>
          </p:cNvPr>
          <p:cNvSpPr txBox="1"/>
          <p:nvPr userDrawn="1">
            <p:extLst>
              <p:ext uri="{1162E1C5-73C7-4A58-AE30-91384D911F3F}">
                <p184:classification xmlns:p184="http://schemas.microsoft.com/office/powerpoint/2018/4/main" val="ftr"/>
              </p:ext>
            </p:extLst>
          </p:nvPr>
        </p:nvSpPr>
        <p:spPr>
          <a:xfrm>
            <a:off x="5606225" y="6705600"/>
            <a:ext cx="1008062" cy="152400"/>
          </a:xfrm>
          <a:prstGeom prst="rect">
            <a:avLst/>
          </a:prstGeom>
        </p:spPr>
        <p:txBody>
          <a:bodyPr horzOverflow="overflow"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Level 3 - Restricted</a:t>
            </a:r>
          </a:p>
        </p:txBody>
      </p:sp>
    </p:spTree>
    <p:extLst>
      <p:ext uri="{BB962C8B-B14F-4D97-AF65-F5344CB8AC3E}">
        <p14:creationId xmlns:p14="http://schemas.microsoft.com/office/powerpoint/2010/main" val="3629580537"/>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microsoft.com/office/2018/10/relationships/comments" Target="../comments/modernComment_10F_D67C01B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18/10/relationships/comments" Target="../comments/modernComment_113_B3A4D18.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hyperlink" Target="mailto:Promise.K.Parker@doc.Oregon.gov" TargetMode="External"/><Relationship Id="rId2" Type="http://schemas.microsoft.com/office/2018/10/relationships/comments" Target="../comments/modernComment_11D_127D22AD.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pct40">
          <a:fgClr>
            <a:srgbClr val="3F3F3F"/>
          </a:fgClr>
          <a:bgClr>
            <a:srgbClr val="3F3F3F"/>
          </a:bgClr>
        </a:patt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325EE70-8660-819A-488E-D48B07121EE2}"/>
              </a:ext>
            </a:extLst>
          </p:cNvPr>
          <p:cNvSpPr>
            <a:spLocks noGrp="1"/>
          </p:cNvSpPr>
          <p:nvPr>
            <p:ph type="title"/>
          </p:nvPr>
        </p:nvSpPr>
        <p:spPr>
          <a:xfrm>
            <a:off x="2555631" y="124287"/>
            <a:ext cx="7080738" cy="6480699"/>
          </a:xfrm>
          <a:prstGeom prst="ellipse">
            <a:avLst/>
          </a:prstGeom>
          <a:gradFill flip="none" rotWithShape="1">
            <a:gsLst>
              <a:gs pos="0">
                <a:schemeClr val="tx2">
                  <a:lumMod val="75000"/>
                  <a:tint val="66000"/>
                  <a:satMod val="160000"/>
                </a:schemeClr>
              </a:gs>
              <a:gs pos="50000">
                <a:schemeClr val="tx2">
                  <a:lumMod val="75000"/>
                  <a:tint val="44500"/>
                  <a:satMod val="160000"/>
                </a:schemeClr>
              </a:gs>
              <a:gs pos="100000">
                <a:schemeClr val="tx2">
                  <a:lumMod val="75000"/>
                  <a:tint val="23500"/>
                  <a:satMod val="160000"/>
                </a:schemeClr>
              </a:gs>
            </a:gsLst>
            <a:lin ang="5400000" scaled="1"/>
            <a:tileRect/>
          </a:gradFill>
          <a:ln w="34925">
            <a:solidFill>
              <a:schemeClr val="accent2"/>
            </a:solidFill>
          </a:ln>
          <a:effectLst>
            <a:outerShdw blurRad="50800" dist="38100" dir="5400000" algn="t" rotWithShape="0">
              <a:prstClr val="black">
                <a:alpha val="40000"/>
              </a:prstClr>
            </a:outerShdw>
          </a:effectLst>
        </p:spPr>
        <p:txBody>
          <a:bodyPr vert="horz" lIns="91440" tIns="45720" rIns="91440" bIns="45720" rtlCol="0" anchor="ctr">
            <a:normAutofit/>
          </a:bodyPr>
          <a:lstStyle/>
          <a:p>
            <a:pPr algn="ctr"/>
            <a:br>
              <a:rPr lang="en-US" sz="6600" b="1" dirty="0">
                <a:solidFill>
                  <a:schemeClr val="bg1">
                    <a:lumMod val="95000"/>
                    <a:lumOff val="5000"/>
                  </a:schemeClr>
                </a:solidFill>
              </a:rPr>
            </a:br>
            <a:r>
              <a:rPr lang="en-US" sz="6600" b="1" dirty="0">
                <a:solidFill>
                  <a:schemeClr val="bg1">
                    <a:lumMod val="95000"/>
                    <a:lumOff val="5000"/>
                  </a:schemeClr>
                </a:solidFill>
              </a:rPr>
              <a:t>Reentry </a:t>
            </a:r>
            <a:r>
              <a:rPr lang="en-US" sz="5900" b="1" dirty="0">
                <a:solidFill>
                  <a:schemeClr val="bg1">
                    <a:lumMod val="95000"/>
                    <a:lumOff val="5000"/>
                  </a:schemeClr>
                </a:solidFill>
                <a:effectLst>
                  <a:outerShdw blurRad="50800" dist="38100" dir="5400000" algn="t" rotWithShape="0">
                    <a:prstClr val="black">
                      <a:alpha val="40000"/>
                    </a:prstClr>
                  </a:outerShdw>
                </a:effectLst>
              </a:rPr>
              <a:t> </a:t>
            </a:r>
            <a:br>
              <a:rPr lang="en-US" sz="5900" b="1" dirty="0">
                <a:solidFill>
                  <a:schemeClr val="bg1">
                    <a:lumMod val="95000"/>
                    <a:lumOff val="5000"/>
                  </a:schemeClr>
                </a:solidFill>
                <a:effectLst>
                  <a:outerShdw blurRad="50800" dist="38100" dir="5400000" algn="t" rotWithShape="0">
                    <a:prstClr val="black">
                      <a:alpha val="40000"/>
                    </a:prstClr>
                  </a:outerShdw>
                </a:effectLst>
              </a:rPr>
            </a:br>
            <a:r>
              <a:rPr lang="en-US" sz="5900" b="1" dirty="0">
                <a:solidFill>
                  <a:schemeClr val="bg1">
                    <a:lumMod val="95000"/>
                    <a:lumOff val="5000"/>
                  </a:schemeClr>
                </a:solidFill>
                <a:effectLst>
                  <a:outerShdw blurRad="50800" dist="38100" dir="5400000" algn="t" rotWithShape="0">
                    <a:prstClr val="black">
                      <a:alpha val="40000"/>
                    </a:prstClr>
                  </a:outerShdw>
                </a:effectLst>
              </a:rPr>
              <a:t>and Release</a:t>
            </a:r>
            <a:br>
              <a:rPr lang="en-US" sz="5900" b="1" dirty="0">
                <a:solidFill>
                  <a:schemeClr val="bg1">
                    <a:lumMod val="95000"/>
                    <a:lumOff val="5000"/>
                  </a:schemeClr>
                </a:solidFill>
                <a:effectLst>
                  <a:outerShdw blurRad="50800" dist="38100" dir="5400000" algn="t" rotWithShape="0">
                    <a:prstClr val="black">
                      <a:alpha val="40000"/>
                    </a:prstClr>
                  </a:outerShdw>
                </a:effectLst>
              </a:rPr>
            </a:br>
            <a:r>
              <a:rPr lang="en-US" sz="5900" b="1" dirty="0">
                <a:solidFill>
                  <a:schemeClr val="bg1">
                    <a:lumMod val="95000"/>
                    <a:lumOff val="5000"/>
                  </a:schemeClr>
                </a:solidFill>
                <a:effectLst>
                  <a:outerShdw blurRad="50800" dist="38100" dir="5400000" algn="t" rotWithShape="0">
                    <a:prstClr val="black">
                      <a:alpha val="40000"/>
                    </a:prstClr>
                  </a:outerShdw>
                </a:effectLst>
              </a:rPr>
              <a:t>Services  </a:t>
            </a:r>
            <a:br>
              <a:rPr lang="en-US" sz="6600" b="1" dirty="0">
                <a:solidFill>
                  <a:schemeClr val="bg1">
                    <a:lumMod val="95000"/>
                    <a:lumOff val="5000"/>
                  </a:schemeClr>
                </a:solidFill>
              </a:rPr>
            </a:br>
            <a:r>
              <a:rPr lang="en-US" sz="6600" b="1" dirty="0">
                <a:solidFill>
                  <a:schemeClr val="bg1">
                    <a:lumMod val="95000"/>
                    <a:lumOff val="5000"/>
                  </a:schemeClr>
                </a:solidFill>
              </a:rPr>
              <a:t> </a:t>
            </a:r>
          </a:p>
        </p:txBody>
      </p:sp>
    </p:spTree>
    <p:extLst>
      <p:ext uri="{BB962C8B-B14F-4D97-AF65-F5344CB8AC3E}">
        <p14:creationId xmlns:p14="http://schemas.microsoft.com/office/powerpoint/2010/main" val="315032234"/>
      </p:ext>
    </p:extLst>
  </p:cSld>
  <p:clrMapOvr>
    <a:overrideClrMapping bg1="dk1" tx1="lt1" bg2="dk2" tx2="lt2" accent1="accent1" accent2="accent2" accent3="accent3" accent4="accent4" accent5="accent5" accent6="accent6" hlink="hlink" folHlink="folHlink"/>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F3F3F"/>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6DA87A-0B01-AB50-208F-5CFC2368DF2B}"/>
              </a:ext>
            </a:extLst>
          </p:cNvPr>
          <p:cNvSpPr>
            <a:spLocks noGrp="1"/>
          </p:cNvSpPr>
          <p:nvPr>
            <p:ph type="title"/>
          </p:nvPr>
        </p:nvSpPr>
        <p:spPr>
          <a:xfrm>
            <a:off x="841248" y="548640"/>
            <a:ext cx="3600860" cy="5431536"/>
          </a:xfrm>
        </p:spPr>
        <p:txBody>
          <a:bodyPr>
            <a:normAutofit/>
          </a:bodyPr>
          <a:lstStyle/>
          <a:p>
            <a:r>
              <a:rPr lang="en-US" sz="5400">
                <a:solidFill>
                  <a:schemeClr val="bg1"/>
                </a:solidFill>
              </a:rPr>
              <a:t>Reentry and Release Team </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4013C45-083B-66F7-ADAE-E0E069B17353}"/>
              </a:ext>
            </a:extLst>
          </p:cNvPr>
          <p:cNvSpPr>
            <a:spLocks noGrp="1"/>
          </p:cNvSpPr>
          <p:nvPr>
            <p:ph idx="1"/>
          </p:nvPr>
        </p:nvSpPr>
        <p:spPr>
          <a:xfrm>
            <a:off x="5126417" y="797215"/>
            <a:ext cx="6224335" cy="5431536"/>
          </a:xfrm>
        </p:spPr>
        <p:txBody>
          <a:bodyPr anchor="ctr">
            <a:normAutofit/>
          </a:bodyPr>
          <a:lstStyle/>
          <a:p>
            <a:r>
              <a:rPr lang="en-US" sz="3200">
                <a:solidFill>
                  <a:schemeClr val="bg1"/>
                </a:solidFill>
              </a:rPr>
              <a:t>Reentry and Release Administrator</a:t>
            </a:r>
          </a:p>
          <a:p>
            <a:r>
              <a:rPr lang="en-US" sz="3200">
                <a:solidFill>
                  <a:schemeClr val="bg1"/>
                </a:solidFill>
              </a:rPr>
              <a:t>Release Services Managers</a:t>
            </a:r>
          </a:p>
          <a:p>
            <a:r>
              <a:rPr lang="en-US" sz="3200">
                <a:solidFill>
                  <a:schemeClr val="bg1"/>
                </a:solidFill>
              </a:rPr>
              <a:t>Reentry Benefits Coordinator</a:t>
            </a:r>
          </a:p>
          <a:p>
            <a:r>
              <a:rPr lang="en-US" sz="3200">
                <a:solidFill>
                  <a:schemeClr val="bg1"/>
                </a:solidFill>
              </a:rPr>
              <a:t>Reentry Benefits Assistors </a:t>
            </a:r>
          </a:p>
          <a:p>
            <a:r>
              <a:rPr lang="en-US" sz="3200">
                <a:solidFill>
                  <a:schemeClr val="bg1"/>
                </a:solidFill>
              </a:rPr>
              <a:t>Release Counselors</a:t>
            </a:r>
          </a:p>
          <a:p>
            <a:r>
              <a:rPr lang="en-US" sz="3200">
                <a:solidFill>
                  <a:schemeClr val="bg1"/>
                </a:solidFill>
              </a:rPr>
              <a:t>Transition Coordinators</a:t>
            </a:r>
          </a:p>
          <a:p>
            <a:r>
              <a:rPr lang="en-US" sz="3200">
                <a:solidFill>
                  <a:schemeClr val="bg1"/>
                </a:solidFill>
              </a:rPr>
              <a:t>Post-Sentence Report Writers</a:t>
            </a:r>
          </a:p>
          <a:p>
            <a:r>
              <a:rPr lang="en-US" sz="3200">
                <a:solidFill>
                  <a:schemeClr val="bg1"/>
                </a:solidFill>
              </a:rPr>
              <a:t>Administrative Support Specialists </a:t>
            </a:r>
          </a:p>
          <a:p>
            <a:endParaRPr lang="en-US" sz="2200"/>
          </a:p>
        </p:txBody>
      </p:sp>
    </p:spTree>
    <p:extLst>
      <p:ext uri="{BB962C8B-B14F-4D97-AF65-F5344CB8AC3E}">
        <p14:creationId xmlns:p14="http://schemas.microsoft.com/office/powerpoint/2010/main" val="691638374"/>
      </p:ext>
    </p:extLst>
  </p:cSld>
  <p:clrMapOvr>
    <a:masterClrMapping/>
  </p:clrMapOvr>
  <mc:AlternateContent xmlns:mc="http://schemas.openxmlformats.org/markup-compatibility/2006" xmlns:p14="http://schemas.microsoft.com/office/powerpoint/2010/main">
    <mc:Choice Requires="p14">
      <p:transition spd="slow" p14:dur="2000">
        <p:wipe/>
      </p:transition>
    </mc:Choice>
    <mc:Fallback xmlns="">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2000"/>
                                        <p:tgtEl>
                                          <p:spTgt spid="3">
                                            <p:txEl>
                                              <p:pRg st="1" end="1"/>
                                            </p:txEl>
                                          </p:spTgt>
                                        </p:tgtEl>
                                      </p:cBhvr>
                                    </p:animEffect>
                                    <p:anim calcmode="lin" valueType="num">
                                      <p:cBhvr>
                                        <p:cTn id="15"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2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2000"/>
                                        <p:tgtEl>
                                          <p:spTgt spid="3">
                                            <p:txEl>
                                              <p:pRg st="2" end="2"/>
                                            </p:txEl>
                                          </p:spTgt>
                                        </p:tgtEl>
                                      </p:cBhvr>
                                    </p:animEffect>
                                    <p:anim calcmode="lin" valueType="num">
                                      <p:cBhvr>
                                        <p:cTn id="22"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2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2000"/>
                                        <p:tgtEl>
                                          <p:spTgt spid="3">
                                            <p:txEl>
                                              <p:pRg st="3" end="3"/>
                                            </p:txEl>
                                          </p:spTgt>
                                        </p:tgtEl>
                                      </p:cBhvr>
                                    </p:animEffect>
                                    <p:anim calcmode="lin" valueType="num">
                                      <p:cBhvr>
                                        <p:cTn id="29"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2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2000"/>
                                        <p:tgtEl>
                                          <p:spTgt spid="3">
                                            <p:txEl>
                                              <p:pRg st="4" end="4"/>
                                            </p:txEl>
                                          </p:spTgt>
                                        </p:tgtEl>
                                      </p:cBhvr>
                                    </p:animEffect>
                                    <p:anim calcmode="lin" valueType="num">
                                      <p:cBhvr>
                                        <p:cTn id="36"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2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2000"/>
                                        <p:tgtEl>
                                          <p:spTgt spid="3">
                                            <p:txEl>
                                              <p:pRg st="5" end="5"/>
                                            </p:txEl>
                                          </p:spTgt>
                                        </p:tgtEl>
                                      </p:cBhvr>
                                    </p:animEffect>
                                    <p:anim calcmode="lin" valueType="num">
                                      <p:cBhvr>
                                        <p:cTn id="43"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2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2000"/>
                                        <p:tgtEl>
                                          <p:spTgt spid="3">
                                            <p:txEl>
                                              <p:pRg st="6" end="6"/>
                                            </p:txEl>
                                          </p:spTgt>
                                        </p:tgtEl>
                                      </p:cBhvr>
                                    </p:animEffect>
                                    <p:anim calcmode="lin" valueType="num">
                                      <p:cBhvr>
                                        <p:cTn id="50"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2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2000"/>
                                        <p:tgtEl>
                                          <p:spTgt spid="3">
                                            <p:txEl>
                                              <p:pRg st="7" end="7"/>
                                            </p:txEl>
                                          </p:spTgt>
                                        </p:tgtEl>
                                      </p:cBhvr>
                                    </p:animEffect>
                                    <p:anim calcmode="lin" valueType="num">
                                      <p:cBhvr>
                                        <p:cTn id="57"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2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F3F3F"/>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0F6C8D-64A7-FAD5-475B-DAA731C78D55}"/>
              </a:ext>
            </a:extLst>
          </p:cNvPr>
          <p:cNvSpPr>
            <a:spLocks noGrp="1"/>
          </p:cNvSpPr>
          <p:nvPr>
            <p:ph sz="half" idx="1"/>
          </p:nvPr>
        </p:nvSpPr>
        <p:spPr>
          <a:xfrm>
            <a:off x="3222594" y="2077374"/>
            <a:ext cx="4146612" cy="4313549"/>
          </a:xfrm>
        </p:spPr>
        <p:txBody>
          <a:bodyPr vert="horz" lIns="91440" tIns="45720" rIns="91440" bIns="45720" rtlCol="0" anchor="t">
            <a:normAutofit lnSpcReduction="10000"/>
          </a:bodyPr>
          <a:lstStyle/>
          <a:p>
            <a:pPr marL="0" indent="0" algn="ctr">
              <a:buNone/>
            </a:pPr>
            <a:r>
              <a:rPr lang="en-US" sz="3000" u="sng" dirty="0">
                <a:solidFill>
                  <a:schemeClr val="bg1"/>
                </a:solidFill>
              </a:rPr>
              <a:t>Release Counselors</a:t>
            </a:r>
            <a:endParaRPr lang="en-US" dirty="0">
              <a:solidFill>
                <a:schemeClr val="bg1"/>
              </a:solidFill>
            </a:endParaRPr>
          </a:p>
          <a:p>
            <a:r>
              <a:rPr lang="en-US" dirty="0">
                <a:solidFill>
                  <a:schemeClr val="bg1"/>
                </a:solidFill>
              </a:rPr>
              <a:t>Located at every institution </a:t>
            </a:r>
            <a:endParaRPr lang="en-US" dirty="0">
              <a:solidFill>
                <a:schemeClr val="bg1"/>
              </a:solidFill>
              <a:cs typeface="Calibri"/>
            </a:endParaRPr>
          </a:p>
          <a:p>
            <a:r>
              <a:rPr lang="en-US" dirty="0">
                <a:solidFill>
                  <a:schemeClr val="bg1"/>
                </a:solidFill>
              </a:rPr>
              <a:t>Liaison with community corrections and Board of Parole &amp; Post-Prison Supervision </a:t>
            </a:r>
            <a:endParaRPr lang="en-US" dirty="0">
              <a:solidFill>
                <a:schemeClr val="bg1"/>
              </a:solidFill>
              <a:cs typeface="Calibri"/>
            </a:endParaRPr>
          </a:p>
          <a:p>
            <a:r>
              <a:rPr lang="en-US" dirty="0">
                <a:solidFill>
                  <a:schemeClr val="bg1"/>
                </a:solidFill>
              </a:rPr>
              <a:t>Collaborate with other ODOC units, other agencies and community partners</a:t>
            </a:r>
            <a:endParaRPr lang="en-US" dirty="0">
              <a:solidFill>
                <a:schemeClr val="bg1"/>
              </a:solidFill>
              <a:cs typeface="Calibri"/>
            </a:endParaRPr>
          </a:p>
          <a:p>
            <a:pPr marL="0" indent="0">
              <a:buNone/>
            </a:pPr>
            <a:endParaRPr lang="en-US" dirty="0">
              <a:solidFill>
                <a:schemeClr val="bg1"/>
              </a:solidFill>
            </a:endParaRPr>
          </a:p>
        </p:txBody>
      </p:sp>
      <p:sp>
        <p:nvSpPr>
          <p:cNvPr id="4" name="Content Placeholder 3">
            <a:extLst>
              <a:ext uri="{FF2B5EF4-FFF2-40B4-BE49-F238E27FC236}">
                <a16:creationId xmlns:a16="http://schemas.microsoft.com/office/drawing/2014/main" id="{05715DD1-979E-4E1A-BB24-0CA64239BAD3}"/>
              </a:ext>
            </a:extLst>
          </p:cNvPr>
          <p:cNvSpPr>
            <a:spLocks noGrp="1"/>
          </p:cNvSpPr>
          <p:nvPr>
            <p:ph sz="half" idx="2"/>
          </p:nvPr>
        </p:nvSpPr>
        <p:spPr>
          <a:xfrm>
            <a:off x="7448364" y="2077374"/>
            <a:ext cx="4455851" cy="4580878"/>
          </a:xfrm>
        </p:spPr>
        <p:txBody>
          <a:bodyPr vert="horz" lIns="91440" tIns="45720" rIns="91440" bIns="45720" rtlCol="0" anchor="t">
            <a:normAutofit lnSpcReduction="10000"/>
          </a:bodyPr>
          <a:lstStyle/>
          <a:p>
            <a:pPr marL="0" indent="0" algn="ctr">
              <a:buNone/>
            </a:pPr>
            <a:r>
              <a:rPr lang="en-US" sz="3000" u="sng" dirty="0">
                <a:solidFill>
                  <a:schemeClr val="bg1"/>
                </a:solidFill>
              </a:rPr>
              <a:t>Transition Coordinators</a:t>
            </a:r>
          </a:p>
          <a:p>
            <a:r>
              <a:rPr lang="en-US" dirty="0">
                <a:solidFill>
                  <a:schemeClr val="bg1"/>
                </a:solidFill>
              </a:rPr>
              <a:t>Located at almost every institution </a:t>
            </a:r>
          </a:p>
          <a:p>
            <a:r>
              <a:rPr lang="en-US" dirty="0">
                <a:solidFill>
                  <a:schemeClr val="bg1"/>
                </a:solidFill>
              </a:rPr>
              <a:t>Facilitate life skills classes using the Road to Success curriculum and one-on-one resource connection </a:t>
            </a:r>
          </a:p>
          <a:p>
            <a:r>
              <a:rPr lang="en-US" dirty="0">
                <a:solidFill>
                  <a:schemeClr val="bg1"/>
                </a:solidFill>
              </a:rPr>
              <a:t>Collaborate with ODOC Units, other agencies and community partners</a:t>
            </a:r>
            <a:endParaRPr lang="en-US" dirty="0">
              <a:solidFill>
                <a:schemeClr val="bg1"/>
              </a:solidFill>
              <a:cs typeface="Calibri"/>
            </a:endParaRPr>
          </a:p>
          <a:p>
            <a:endParaRPr lang="en-US" dirty="0">
              <a:solidFill>
                <a:schemeClr val="bg1"/>
              </a:solidFill>
              <a:cs typeface="Calibri"/>
            </a:endParaRPr>
          </a:p>
        </p:txBody>
      </p:sp>
      <p:pic>
        <p:nvPicPr>
          <p:cNvPr id="1026" name="Picture 2" descr="Today's Focus: Welcome to the New Blog for Right Focus Fitness - Get Fit NH  Concord Gym Personal Training">
            <a:extLst>
              <a:ext uri="{FF2B5EF4-FFF2-40B4-BE49-F238E27FC236}">
                <a16:creationId xmlns:a16="http://schemas.microsoft.com/office/drawing/2014/main" id="{3D43D12B-4F5B-DDBA-2667-8D4219E0E7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9987262">
            <a:off x="793719" y="759642"/>
            <a:ext cx="2428875" cy="1876425"/>
          </a:xfrm>
          <a:prstGeom prst="roundRect">
            <a:avLst>
              <a:gd name="adj" fmla="val 4167"/>
            </a:avLst>
          </a:prstGeom>
          <a:solidFill>
            <a:srgbClr val="FFFFFF"/>
          </a:solidFill>
          <a:ln w="76200" cap="sq">
            <a:solidFill>
              <a:schemeClr val="tx2">
                <a:lumMod val="40000"/>
                <a:lumOff val="60000"/>
              </a:schemeClr>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2" name="TextBox 1">
            <a:extLst>
              <a:ext uri="{FF2B5EF4-FFF2-40B4-BE49-F238E27FC236}">
                <a16:creationId xmlns:a16="http://schemas.microsoft.com/office/drawing/2014/main" id="{5342C6A2-F5D4-242C-1148-3B8A90568B13}"/>
              </a:ext>
            </a:extLst>
          </p:cNvPr>
          <p:cNvSpPr txBox="1"/>
          <p:nvPr/>
        </p:nvSpPr>
        <p:spPr>
          <a:xfrm>
            <a:off x="4136994" y="561967"/>
            <a:ext cx="6835806" cy="1015663"/>
          </a:xfrm>
          <a:prstGeom prst="rect">
            <a:avLst/>
          </a:prstGeom>
          <a:noFill/>
        </p:spPr>
        <p:txBody>
          <a:bodyPr wrap="square" rtlCol="0">
            <a:spAutoFit/>
          </a:bodyPr>
          <a:lstStyle/>
          <a:p>
            <a:pPr algn="ctr"/>
            <a:r>
              <a:rPr lang="en-US" sz="3000" b="1">
                <a:solidFill>
                  <a:schemeClr val="bg1"/>
                </a:solidFill>
              </a:rPr>
              <a:t>Working along side Adults-in-Custody </a:t>
            </a:r>
          </a:p>
          <a:p>
            <a:pPr algn="ctr"/>
            <a:r>
              <a:rPr lang="en-US" sz="3000" b="1">
                <a:solidFill>
                  <a:schemeClr val="bg1"/>
                </a:solidFill>
              </a:rPr>
              <a:t>6-months to earliest release date </a:t>
            </a:r>
          </a:p>
        </p:txBody>
      </p:sp>
    </p:spTree>
    <p:extLst>
      <p:ext uri="{BB962C8B-B14F-4D97-AF65-F5344CB8AC3E}">
        <p14:creationId xmlns:p14="http://schemas.microsoft.com/office/powerpoint/2010/main" val="165063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80">
                                          <p:stCondLst>
                                            <p:cond delay="0"/>
                                          </p:stCondLst>
                                        </p:cTn>
                                        <p:tgtEl>
                                          <p:spTgt spid="1026"/>
                                        </p:tgtEl>
                                      </p:cBhvr>
                                    </p:animEffect>
                                    <p:anim calcmode="lin" valueType="num">
                                      <p:cBhvr>
                                        <p:cTn id="8"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13" dur="26">
                                          <p:stCondLst>
                                            <p:cond delay="650"/>
                                          </p:stCondLst>
                                        </p:cTn>
                                        <p:tgtEl>
                                          <p:spTgt spid="1026"/>
                                        </p:tgtEl>
                                      </p:cBhvr>
                                      <p:to x="100000" y="60000"/>
                                    </p:animScale>
                                    <p:animScale>
                                      <p:cBhvr>
                                        <p:cTn id="14" dur="166" decel="50000">
                                          <p:stCondLst>
                                            <p:cond delay="676"/>
                                          </p:stCondLst>
                                        </p:cTn>
                                        <p:tgtEl>
                                          <p:spTgt spid="1026"/>
                                        </p:tgtEl>
                                      </p:cBhvr>
                                      <p:to x="100000" y="100000"/>
                                    </p:animScale>
                                    <p:animScale>
                                      <p:cBhvr>
                                        <p:cTn id="15" dur="26">
                                          <p:stCondLst>
                                            <p:cond delay="1312"/>
                                          </p:stCondLst>
                                        </p:cTn>
                                        <p:tgtEl>
                                          <p:spTgt spid="1026"/>
                                        </p:tgtEl>
                                      </p:cBhvr>
                                      <p:to x="100000" y="80000"/>
                                    </p:animScale>
                                    <p:animScale>
                                      <p:cBhvr>
                                        <p:cTn id="16" dur="166" decel="50000">
                                          <p:stCondLst>
                                            <p:cond delay="1338"/>
                                          </p:stCondLst>
                                        </p:cTn>
                                        <p:tgtEl>
                                          <p:spTgt spid="1026"/>
                                        </p:tgtEl>
                                      </p:cBhvr>
                                      <p:to x="100000" y="100000"/>
                                    </p:animScale>
                                    <p:animScale>
                                      <p:cBhvr>
                                        <p:cTn id="17" dur="26">
                                          <p:stCondLst>
                                            <p:cond delay="1642"/>
                                          </p:stCondLst>
                                        </p:cTn>
                                        <p:tgtEl>
                                          <p:spTgt spid="1026"/>
                                        </p:tgtEl>
                                      </p:cBhvr>
                                      <p:to x="100000" y="90000"/>
                                    </p:animScale>
                                    <p:animScale>
                                      <p:cBhvr>
                                        <p:cTn id="18" dur="166" decel="50000">
                                          <p:stCondLst>
                                            <p:cond delay="1668"/>
                                          </p:stCondLst>
                                        </p:cTn>
                                        <p:tgtEl>
                                          <p:spTgt spid="1026"/>
                                        </p:tgtEl>
                                      </p:cBhvr>
                                      <p:to x="100000" y="100000"/>
                                    </p:animScale>
                                    <p:animScale>
                                      <p:cBhvr>
                                        <p:cTn id="19" dur="26">
                                          <p:stCondLst>
                                            <p:cond delay="1808"/>
                                          </p:stCondLst>
                                        </p:cTn>
                                        <p:tgtEl>
                                          <p:spTgt spid="1026"/>
                                        </p:tgtEl>
                                      </p:cBhvr>
                                      <p:to x="100000" y="95000"/>
                                    </p:animScale>
                                    <p:animScale>
                                      <p:cBhvr>
                                        <p:cTn id="20" dur="166" decel="50000">
                                          <p:stCondLst>
                                            <p:cond delay="1834"/>
                                          </p:stCondLst>
                                        </p:cTn>
                                        <p:tgtEl>
                                          <p:spTgt spid="102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6" presetClass="entr" presetSubtype="0" fill="hold" grpId="0" nodeType="clickEffect">
                                  <p:stCondLst>
                                    <p:cond delay="0"/>
                                  </p:stCondLst>
                                  <p:childTnLst>
                                    <p:set>
                                      <p:cBhvr>
                                        <p:cTn id="28" dur="1" fill="hold">
                                          <p:stCondLst>
                                            <p:cond delay="0"/>
                                          </p:stCondLst>
                                        </p:cTn>
                                        <p:tgtEl>
                                          <p:spTgt spid="3">
                                            <p:txEl>
                                              <p:pRg st="0" end="0"/>
                                            </p:txEl>
                                          </p:spTgt>
                                        </p:tgtEl>
                                        <p:attrNameLst>
                                          <p:attrName>style.visibility</p:attrName>
                                        </p:attrNameLst>
                                      </p:cBhvr>
                                      <p:to>
                                        <p:strVal val="visible"/>
                                      </p:to>
                                    </p:set>
                                    <p:animEffect transition="in" filter="wipe(down)">
                                      <p:cBhvr>
                                        <p:cTn id="29" dur="580">
                                          <p:stCondLst>
                                            <p:cond delay="0"/>
                                          </p:stCondLst>
                                        </p:cTn>
                                        <p:tgtEl>
                                          <p:spTgt spid="3">
                                            <p:txEl>
                                              <p:pRg st="0" end="0"/>
                                            </p:txEl>
                                          </p:spTgt>
                                        </p:tgtEl>
                                      </p:cBhvr>
                                    </p:animEffect>
                                    <p:anim calcmode="lin" valueType="num">
                                      <p:cBhvr>
                                        <p:cTn id="30"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31"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32"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33"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34"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35" dur="26">
                                          <p:stCondLst>
                                            <p:cond delay="650"/>
                                          </p:stCondLst>
                                        </p:cTn>
                                        <p:tgtEl>
                                          <p:spTgt spid="3">
                                            <p:txEl>
                                              <p:pRg st="0" end="0"/>
                                            </p:txEl>
                                          </p:spTgt>
                                        </p:tgtEl>
                                      </p:cBhvr>
                                      <p:to x="100000" y="60000"/>
                                    </p:animScale>
                                    <p:animScale>
                                      <p:cBhvr>
                                        <p:cTn id="36" dur="166" decel="50000">
                                          <p:stCondLst>
                                            <p:cond delay="676"/>
                                          </p:stCondLst>
                                        </p:cTn>
                                        <p:tgtEl>
                                          <p:spTgt spid="3">
                                            <p:txEl>
                                              <p:pRg st="0" end="0"/>
                                            </p:txEl>
                                          </p:spTgt>
                                        </p:tgtEl>
                                      </p:cBhvr>
                                      <p:to x="100000" y="100000"/>
                                    </p:animScale>
                                    <p:animScale>
                                      <p:cBhvr>
                                        <p:cTn id="37" dur="26">
                                          <p:stCondLst>
                                            <p:cond delay="1312"/>
                                          </p:stCondLst>
                                        </p:cTn>
                                        <p:tgtEl>
                                          <p:spTgt spid="3">
                                            <p:txEl>
                                              <p:pRg st="0" end="0"/>
                                            </p:txEl>
                                          </p:spTgt>
                                        </p:tgtEl>
                                      </p:cBhvr>
                                      <p:to x="100000" y="80000"/>
                                    </p:animScale>
                                    <p:animScale>
                                      <p:cBhvr>
                                        <p:cTn id="38" dur="166" decel="50000">
                                          <p:stCondLst>
                                            <p:cond delay="1338"/>
                                          </p:stCondLst>
                                        </p:cTn>
                                        <p:tgtEl>
                                          <p:spTgt spid="3">
                                            <p:txEl>
                                              <p:pRg st="0" end="0"/>
                                            </p:txEl>
                                          </p:spTgt>
                                        </p:tgtEl>
                                      </p:cBhvr>
                                      <p:to x="100000" y="100000"/>
                                    </p:animScale>
                                    <p:animScale>
                                      <p:cBhvr>
                                        <p:cTn id="39" dur="26">
                                          <p:stCondLst>
                                            <p:cond delay="1642"/>
                                          </p:stCondLst>
                                        </p:cTn>
                                        <p:tgtEl>
                                          <p:spTgt spid="3">
                                            <p:txEl>
                                              <p:pRg st="0" end="0"/>
                                            </p:txEl>
                                          </p:spTgt>
                                        </p:tgtEl>
                                      </p:cBhvr>
                                      <p:to x="100000" y="90000"/>
                                    </p:animScale>
                                    <p:animScale>
                                      <p:cBhvr>
                                        <p:cTn id="40" dur="166" decel="50000">
                                          <p:stCondLst>
                                            <p:cond delay="1668"/>
                                          </p:stCondLst>
                                        </p:cTn>
                                        <p:tgtEl>
                                          <p:spTgt spid="3">
                                            <p:txEl>
                                              <p:pRg st="0" end="0"/>
                                            </p:txEl>
                                          </p:spTgt>
                                        </p:tgtEl>
                                      </p:cBhvr>
                                      <p:to x="100000" y="100000"/>
                                    </p:animScale>
                                    <p:animScale>
                                      <p:cBhvr>
                                        <p:cTn id="41" dur="26">
                                          <p:stCondLst>
                                            <p:cond delay="1808"/>
                                          </p:stCondLst>
                                        </p:cTn>
                                        <p:tgtEl>
                                          <p:spTgt spid="3">
                                            <p:txEl>
                                              <p:pRg st="0" end="0"/>
                                            </p:txEl>
                                          </p:spTgt>
                                        </p:tgtEl>
                                      </p:cBhvr>
                                      <p:to x="100000" y="95000"/>
                                    </p:animScale>
                                    <p:animScale>
                                      <p:cBhvr>
                                        <p:cTn id="42" dur="166" decel="50000">
                                          <p:stCondLst>
                                            <p:cond delay="1834"/>
                                          </p:stCondLst>
                                        </p:cTn>
                                        <p:tgtEl>
                                          <p:spTgt spid="3">
                                            <p:txEl>
                                              <p:pRg st="0" end="0"/>
                                            </p:txEl>
                                          </p:spTgt>
                                        </p:tgtEl>
                                      </p:cBhvr>
                                      <p:to x="100000" y="100000"/>
                                    </p:animScale>
                                  </p:childTnLst>
                                </p:cTn>
                              </p:par>
                              <p:par>
                                <p:cTn id="43" presetID="26" presetClass="entr" presetSubtype="0" fill="hold" grpId="0" nodeType="withEffect">
                                  <p:stCondLst>
                                    <p:cond delay="0"/>
                                  </p:stCondLst>
                                  <p:childTnLst>
                                    <p:set>
                                      <p:cBhvr>
                                        <p:cTn id="44" dur="1" fill="hold">
                                          <p:stCondLst>
                                            <p:cond delay="0"/>
                                          </p:stCondLst>
                                        </p:cTn>
                                        <p:tgtEl>
                                          <p:spTgt spid="3">
                                            <p:txEl>
                                              <p:pRg st="1" end="1"/>
                                            </p:txEl>
                                          </p:spTgt>
                                        </p:tgtEl>
                                        <p:attrNameLst>
                                          <p:attrName>style.visibility</p:attrName>
                                        </p:attrNameLst>
                                      </p:cBhvr>
                                      <p:to>
                                        <p:strVal val="visible"/>
                                      </p:to>
                                    </p:set>
                                    <p:animEffect transition="in" filter="wipe(down)">
                                      <p:cBhvr>
                                        <p:cTn id="45" dur="580">
                                          <p:stCondLst>
                                            <p:cond delay="0"/>
                                          </p:stCondLst>
                                        </p:cTn>
                                        <p:tgtEl>
                                          <p:spTgt spid="3">
                                            <p:txEl>
                                              <p:pRg st="1" end="1"/>
                                            </p:txEl>
                                          </p:spTgt>
                                        </p:tgtEl>
                                      </p:cBhvr>
                                    </p:animEffect>
                                    <p:anim calcmode="lin" valueType="num">
                                      <p:cBhvr>
                                        <p:cTn id="4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4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4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4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5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51" dur="26">
                                          <p:stCondLst>
                                            <p:cond delay="650"/>
                                          </p:stCondLst>
                                        </p:cTn>
                                        <p:tgtEl>
                                          <p:spTgt spid="3">
                                            <p:txEl>
                                              <p:pRg st="1" end="1"/>
                                            </p:txEl>
                                          </p:spTgt>
                                        </p:tgtEl>
                                      </p:cBhvr>
                                      <p:to x="100000" y="60000"/>
                                    </p:animScale>
                                    <p:animScale>
                                      <p:cBhvr>
                                        <p:cTn id="52" dur="166" decel="50000">
                                          <p:stCondLst>
                                            <p:cond delay="676"/>
                                          </p:stCondLst>
                                        </p:cTn>
                                        <p:tgtEl>
                                          <p:spTgt spid="3">
                                            <p:txEl>
                                              <p:pRg st="1" end="1"/>
                                            </p:txEl>
                                          </p:spTgt>
                                        </p:tgtEl>
                                      </p:cBhvr>
                                      <p:to x="100000" y="100000"/>
                                    </p:animScale>
                                    <p:animScale>
                                      <p:cBhvr>
                                        <p:cTn id="53" dur="26">
                                          <p:stCondLst>
                                            <p:cond delay="1312"/>
                                          </p:stCondLst>
                                        </p:cTn>
                                        <p:tgtEl>
                                          <p:spTgt spid="3">
                                            <p:txEl>
                                              <p:pRg st="1" end="1"/>
                                            </p:txEl>
                                          </p:spTgt>
                                        </p:tgtEl>
                                      </p:cBhvr>
                                      <p:to x="100000" y="80000"/>
                                    </p:animScale>
                                    <p:animScale>
                                      <p:cBhvr>
                                        <p:cTn id="54" dur="166" decel="50000">
                                          <p:stCondLst>
                                            <p:cond delay="1338"/>
                                          </p:stCondLst>
                                        </p:cTn>
                                        <p:tgtEl>
                                          <p:spTgt spid="3">
                                            <p:txEl>
                                              <p:pRg st="1" end="1"/>
                                            </p:txEl>
                                          </p:spTgt>
                                        </p:tgtEl>
                                      </p:cBhvr>
                                      <p:to x="100000" y="100000"/>
                                    </p:animScale>
                                    <p:animScale>
                                      <p:cBhvr>
                                        <p:cTn id="55" dur="26">
                                          <p:stCondLst>
                                            <p:cond delay="1642"/>
                                          </p:stCondLst>
                                        </p:cTn>
                                        <p:tgtEl>
                                          <p:spTgt spid="3">
                                            <p:txEl>
                                              <p:pRg st="1" end="1"/>
                                            </p:txEl>
                                          </p:spTgt>
                                        </p:tgtEl>
                                      </p:cBhvr>
                                      <p:to x="100000" y="90000"/>
                                    </p:animScale>
                                    <p:animScale>
                                      <p:cBhvr>
                                        <p:cTn id="56" dur="166" decel="50000">
                                          <p:stCondLst>
                                            <p:cond delay="1668"/>
                                          </p:stCondLst>
                                        </p:cTn>
                                        <p:tgtEl>
                                          <p:spTgt spid="3">
                                            <p:txEl>
                                              <p:pRg st="1" end="1"/>
                                            </p:txEl>
                                          </p:spTgt>
                                        </p:tgtEl>
                                      </p:cBhvr>
                                      <p:to x="100000" y="100000"/>
                                    </p:animScale>
                                    <p:animScale>
                                      <p:cBhvr>
                                        <p:cTn id="57" dur="26">
                                          <p:stCondLst>
                                            <p:cond delay="1808"/>
                                          </p:stCondLst>
                                        </p:cTn>
                                        <p:tgtEl>
                                          <p:spTgt spid="3">
                                            <p:txEl>
                                              <p:pRg st="1" end="1"/>
                                            </p:txEl>
                                          </p:spTgt>
                                        </p:tgtEl>
                                      </p:cBhvr>
                                      <p:to x="100000" y="95000"/>
                                    </p:animScale>
                                    <p:animScale>
                                      <p:cBhvr>
                                        <p:cTn id="58" dur="166" decel="50000">
                                          <p:stCondLst>
                                            <p:cond delay="1834"/>
                                          </p:stCondLst>
                                        </p:cTn>
                                        <p:tgtEl>
                                          <p:spTgt spid="3">
                                            <p:txEl>
                                              <p:pRg st="1" end="1"/>
                                            </p:txEl>
                                          </p:spTgt>
                                        </p:tgtEl>
                                      </p:cBhvr>
                                      <p:to x="100000" y="100000"/>
                                    </p:animScale>
                                  </p:childTnLst>
                                </p:cTn>
                              </p:par>
                              <p:par>
                                <p:cTn id="59" presetID="26" presetClass="entr" presetSubtype="0" fill="hold" grpId="0" nodeType="withEffect">
                                  <p:stCondLst>
                                    <p:cond delay="0"/>
                                  </p:stCondLst>
                                  <p:childTnLst>
                                    <p:set>
                                      <p:cBhvr>
                                        <p:cTn id="60" dur="1" fill="hold">
                                          <p:stCondLst>
                                            <p:cond delay="0"/>
                                          </p:stCondLst>
                                        </p:cTn>
                                        <p:tgtEl>
                                          <p:spTgt spid="3">
                                            <p:txEl>
                                              <p:pRg st="2" end="2"/>
                                            </p:txEl>
                                          </p:spTgt>
                                        </p:tgtEl>
                                        <p:attrNameLst>
                                          <p:attrName>style.visibility</p:attrName>
                                        </p:attrNameLst>
                                      </p:cBhvr>
                                      <p:to>
                                        <p:strVal val="visible"/>
                                      </p:to>
                                    </p:set>
                                    <p:animEffect transition="in" filter="wipe(down)">
                                      <p:cBhvr>
                                        <p:cTn id="61" dur="580">
                                          <p:stCondLst>
                                            <p:cond delay="0"/>
                                          </p:stCondLst>
                                        </p:cTn>
                                        <p:tgtEl>
                                          <p:spTgt spid="3">
                                            <p:txEl>
                                              <p:pRg st="2" end="2"/>
                                            </p:txEl>
                                          </p:spTgt>
                                        </p:tgtEl>
                                      </p:cBhvr>
                                    </p:animEffect>
                                    <p:anim calcmode="lin" valueType="num">
                                      <p:cBhvr>
                                        <p:cTn id="62"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2" end="2"/>
                                            </p:txEl>
                                          </p:spTgt>
                                        </p:tgtEl>
                                      </p:cBhvr>
                                      <p:to x="100000" y="60000"/>
                                    </p:animScale>
                                    <p:animScale>
                                      <p:cBhvr>
                                        <p:cTn id="68" dur="166" decel="50000">
                                          <p:stCondLst>
                                            <p:cond delay="676"/>
                                          </p:stCondLst>
                                        </p:cTn>
                                        <p:tgtEl>
                                          <p:spTgt spid="3">
                                            <p:txEl>
                                              <p:pRg st="2" end="2"/>
                                            </p:txEl>
                                          </p:spTgt>
                                        </p:tgtEl>
                                      </p:cBhvr>
                                      <p:to x="100000" y="100000"/>
                                    </p:animScale>
                                    <p:animScale>
                                      <p:cBhvr>
                                        <p:cTn id="69" dur="26">
                                          <p:stCondLst>
                                            <p:cond delay="1312"/>
                                          </p:stCondLst>
                                        </p:cTn>
                                        <p:tgtEl>
                                          <p:spTgt spid="3">
                                            <p:txEl>
                                              <p:pRg st="2" end="2"/>
                                            </p:txEl>
                                          </p:spTgt>
                                        </p:tgtEl>
                                      </p:cBhvr>
                                      <p:to x="100000" y="80000"/>
                                    </p:animScale>
                                    <p:animScale>
                                      <p:cBhvr>
                                        <p:cTn id="70" dur="166" decel="50000">
                                          <p:stCondLst>
                                            <p:cond delay="1338"/>
                                          </p:stCondLst>
                                        </p:cTn>
                                        <p:tgtEl>
                                          <p:spTgt spid="3">
                                            <p:txEl>
                                              <p:pRg st="2" end="2"/>
                                            </p:txEl>
                                          </p:spTgt>
                                        </p:tgtEl>
                                      </p:cBhvr>
                                      <p:to x="100000" y="100000"/>
                                    </p:animScale>
                                    <p:animScale>
                                      <p:cBhvr>
                                        <p:cTn id="71" dur="26">
                                          <p:stCondLst>
                                            <p:cond delay="1642"/>
                                          </p:stCondLst>
                                        </p:cTn>
                                        <p:tgtEl>
                                          <p:spTgt spid="3">
                                            <p:txEl>
                                              <p:pRg st="2" end="2"/>
                                            </p:txEl>
                                          </p:spTgt>
                                        </p:tgtEl>
                                      </p:cBhvr>
                                      <p:to x="100000" y="90000"/>
                                    </p:animScale>
                                    <p:animScale>
                                      <p:cBhvr>
                                        <p:cTn id="72" dur="166" decel="50000">
                                          <p:stCondLst>
                                            <p:cond delay="1668"/>
                                          </p:stCondLst>
                                        </p:cTn>
                                        <p:tgtEl>
                                          <p:spTgt spid="3">
                                            <p:txEl>
                                              <p:pRg st="2" end="2"/>
                                            </p:txEl>
                                          </p:spTgt>
                                        </p:tgtEl>
                                      </p:cBhvr>
                                      <p:to x="100000" y="100000"/>
                                    </p:animScale>
                                    <p:animScale>
                                      <p:cBhvr>
                                        <p:cTn id="73" dur="26">
                                          <p:stCondLst>
                                            <p:cond delay="1808"/>
                                          </p:stCondLst>
                                        </p:cTn>
                                        <p:tgtEl>
                                          <p:spTgt spid="3">
                                            <p:txEl>
                                              <p:pRg st="2" end="2"/>
                                            </p:txEl>
                                          </p:spTgt>
                                        </p:tgtEl>
                                      </p:cBhvr>
                                      <p:to x="100000" y="95000"/>
                                    </p:animScale>
                                    <p:animScale>
                                      <p:cBhvr>
                                        <p:cTn id="74" dur="166" decel="50000">
                                          <p:stCondLst>
                                            <p:cond delay="1834"/>
                                          </p:stCondLst>
                                        </p:cTn>
                                        <p:tgtEl>
                                          <p:spTgt spid="3">
                                            <p:txEl>
                                              <p:pRg st="2" end="2"/>
                                            </p:txEl>
                                          </p:spTgt>
                                        </p:tgtEl>
                                      </p:cBhvr>
                                      <p:to x="100000" y="100000"/>
                                    </p:animScale>
                                  </p:childTnLst>
                                </p:cTn>
                              </p:par>
                              <p:par>
                                <p:cTn id="75" presetID="26" presetClass="entr" presetSubtype="0" fill="hold" grpId="0" nodeType="withEffect">
                                  <p:stCondLst>
                                    <p:cond delay="0"/>
                                  </p:stCondLst>
                                  <p:childTnLst>
                                    <p:set>
                                      <p:cBhvr>
                                        <p:cTn id="76" dur="1" fill="hold">
                                          <p:stCondLst>
                                            <p:cond delay="0"/>
                                          </p:stCondLst>
                                        </p:cTn>
                                        <p:tgtEl>
                                          <p:spTgt spid="3">
                                            <p:txEl>
                                              <p:pRg st="3" end="3"/>
                                            </p:txEl>
                                          </p:spTgt>
                                        </p:tgtEl>
                                        <p:attrNameLst>
                                          <p:attrName>style.visibility</p:attrName>
                                        </p:attrNameLst>
                                      </p:cBhvr>
                                      <p:to>
                                        <p:strVal val="visible"/>
                                      </p:to>
                                    </p:set>
                                    <p:animEffect transition="in" filter="wipe(down)">
                                      <p:cBhvr>
                                        <p:cTn id="77" dur="580">
                                          <p:stCondLst>
                                            <p:cond delay="0"/>
                                          </p:stCondLst>
                                        </p:cTn>
                                        <p:tgtEl>
                                          <p:spTgt spid="3">
                                            <p:txEl>
                                              <p:pRg st="3" end="3"/>
                                            </p:txEl>
                                          </p:spTgt>
                                        </p:tgtEl>
                                      </p:cBhvr>
                                    </p:animEffect>
                                    <p:anim calcmode="lin" valueType="num">
                                      <p:cBhvr>
                                        <p:cTn id="78"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79"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80"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81"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82"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83" dur="26">
                                          <p:stCondLst>
                                            <p:cond delay="650"/>
                                          </p:stCondLst>
                                        </p:cTn>
                                        <p:tgtEl>
                                          <p:spTgt spid="3">
                                            <p:txEl>
                                              <p:pRg st="3" end="3"/>
                                            </p:txEl>
                                          </p:spTgt>
                                        </p:tgtEl>
                                      </p:cBhvr>
                                      <p:to x="100000" y="60000"/>
                                    </p:animScale>
                                    <p:animScale>
                                      <p:cBhvr>
                                        <p:cTn id="84" dur="166" decel="50000">
                                          <p:stCondLst>
                                            <p:cond delay="676"/>
                                          </p:stCondLst>
                                        </p:cTn>
                                        <p:tgtEl>
                                          <p:spTgt spid="3">
                                            <p:txEl>
                                              <p:pRg st="3" end="3"/>
                                            </p:txEl>
                                          </p:spTgt>
                                        </p:tgtEl>
                                      </p:cBhvr>
                                      <p:to x="100000" y="100000"/>
                                    </p:animScale>
                                    <p:animScale>
                                      <p:cBhvr>
                                        <p:cTn id="85" dur="26">
                                          <p:stCondLst>
                                            <p:cond delay="1312"/>
                                          </p:stCondLst>
                                        </p:cTn>
                                        <p:tgtEl>
                                          <p:spTgt spid="3">
                                            <p:txEl>
                                              <p:pRg st="3" end="3"/>
                                            </p:txEl>
                                          </p:spTgt>
                                        </p:tgtEl>
                                      </p:cBhvr>
                                      <p:to x="100000" y="80000"/>
                                    </p:animScale>
                                    <p:animScale>
                                      <p:cBhvr>
                                        <p:cTn id="86" dur="166" decel="50000">
                                          <p:stCondLst>
                                            <p:cond delay="1338"/>
                                          </p:stCondLst>
                                        </p:cTn>
                                        <p:tgtEl>
                                          <p:spTgt spid="3">
                                            <p:txEl>
                                              <p:pRg st="3" end="3"/>
                                            </p:txEl>
                                          </p:spTgt>
                                        </p:tgtEl>
                                      </p:cBhvr>
                                      <p:to x="100000" y="100000"/>
                                    </p:animScale>
                                    <p:animScale>
                                      <p:cBhvr>
                                        <p:cTn id="87" dur="26">
                                          <p:stCondLst>
                                            <p:cond delay="1642"/>
                                          </p:stCondLst>
                                        </p:cTn>
                                        <p:tgtEl>
                                          <p:spTgt spid="3">
                                            <p:txEl>
                                              <p:pRg st="3" end="3"/>
                                            </p:txEl>
                                          </p:spTgt>
                                        </p:tgtEl>
                                      </p:cBhvr>
                                      <p:to x="100000" y="90000"/>
                                    </p:animScale>
                                    <p:animScale>
                                      <p:cBhvr>
                                        <p:cTn id="88" dur="166" decel="50000">
                                          <p:stCondLst>
                                            <p:cond delay="1668"/>
                                          </p:stCondLst>
                                        </p:cTn>
                                        <p:tgtEl>
                                          <p:spTgt spid="3">
                                            <p:txEl>
                                              <p:pRg st="3" end="3"/>
                                            </p:txEl>
                                          </p:spTgt>
                                        </p:tgtEl>
                                      </p:cBhvr>
                                      <p:to x="100000" y="100000"/>
                                    </p:animScale>
                                    <p:animScale>
                                      <p:cBhvr>
                                        <p:cTn id="89" dur="26">
                                          <p:stCondLst>
                                            <p:cond delay="1808"/>
                                          </p:stCondLst>
                                        </p:cTn>
                                        <p:tgtEl>
                                          <p:spTgt spid="3">
                                            <p:txEl>
                                              <p:pRg st="3" end="3"/>
                                            </p:txEl>
                                          </p:spTgt>
                                        </p:tgtEl>
                                      </p:cBhvr>
                                      <p:to x="100000" y="95000"/>
                                    </p:animScale>
                                    <p:animScale>
                                      <p:cBhvr>
                                        <p:cTn id="90" dur="166" decel="50000">
                                          <p:stCondLst>
                                            <p:cond delay="1834"/>
                                          </p:stCondLst>
                                        </p:cTn>
                                        <p:tgtEl>
                                          <p:spTgt spid="3">
                                            <p:txEl>
                                              <p:pRg st="3" end="3"/>
                                            </p:txEl>
                                          </p:spTgt>
                                        </p:tgtEl>
                                      </p:cBhvr>
                                      <p:to x="100000" y="100000"/>
                                    </p:animScale>
                                  </p:childTnLst>
                                </p:cTn>
                              </p:par>
                            </p:childTnLst>
                          </p:cTn>
                        </p:par>
                      </p:childTnLst>
                    </p:cTn>
                  </p:par>
                  <p:par>
                    <p:cTn id="91" fill="hold">
                      <p:stCondLst>
                        <p:cond delay="indefinite"/>
                      </p:stCondLst>
                      <p:childTnLst>
                        <p:par>
                          <p:cTn id="92" fill="hold">
                            <p:stCondLst>
                              <p:cond delay="0"/>
                            </p:stCondLst>
                            <p:childTnLst>
                              <p:par>
                                <p:cTn id="93" presetID="26" presetClass="entr" presetSubtype="0" fill="hold" grpId="0" nodeType="clickEffect">
                                  <p:stCondLst>
                                    <p:cond delay="0"/>
                                  </p:stCondLst>
                                  <p:childTnLst>
                                    <p:set>
                                      <p:cBhvr>
                                        <p:cTn id="94" dur="1" fill="hold">
                                          <p:stCondLst>
                                            <p:cond delay="0"/>
                                          </p:stCondLst>
                                        </p:cTn>
                                        <p:tgtEl>
                                          <p:spTgt spid="4">
                                            <p:txEl>
                                              <p:pRg st="0" end="0"/>
                                            </p:txEl>
                                          </p:spTgt>
                                        </p:tgtEl>
                                        <p:attrNameLst>
                                          <p:attrName>style.visibility</p:attrName>
                                        </p:attrNameLst>
                                      </p:cBhvr>
                                      <p:to>
                                        <p:strVal val="visible"/>
                                      </p:to>
                                    </p:set>
                                    <p:animEffect transition="in" filter="wipe(down)">
                                      <p:cBhvr>
                                        <p:cTn id="95" dur="580">
                                          <p:stCondLst>
                                            <p:cond delay="0"/>
                                          </p:stCondLst>
                                        </p:cTn>
                                        <p:tgtEl>
                                          <p:spTgt spid="4">
                                            <p:txEl>
                                              <p:pRg st="0" end="0"/>
                                            </p:txEl>
                                          </p:spTgt>
                                        </p:tgtEl>
                                      </p:cBhvr>
                                    </p:animEffect>
                                    <p:anim calcmode="lin" valueType="num">
                                      <p:cBhvr>
                                        <p:cTn id="96" dur="1822" tmFilter="0,0; 0.14,0.36; 0.43,0.73; 0.71,0.91; 1.0,1.0">
                                          <p:stCondLst>
                                            <p:cond delay="0"/>
                                          </p:stCondLst>
                                        </p:cTn>
                                        <p:tgtEl>
                                          <p:spTgt spid="4">
                                            <p:txEl>
                                              <p:pRg st="0" end="0"/>
                                            </p:txEl>
                                          </p:spTgt>
                                        </p:tgtEl>
                                        <p:attrNameLst>
                                          <p:attrName>ppt_x</p:attrName>
                                        </p:attrNameLst>
                                      </p:cBhvr>
                                      <p:tavLst>
                                        <p:tav tm="0">
                                          <p:val>
                                            <p:strVal val="#ppt_x-0.25"/>
                                          </p:val>
                                        </p:tav>
                                        <p:tav tm="100000">
                                          <p:val>
                                            <p:strVal val="#ppt_x"/>
                                          </p:val>
                                        </p:tav>
                                      </p:tavLst>
                                    </p:anim>
                                    <p:anim calcmode="lin" valueType="num">
                                      <p:cBhvr>
                                        <p:cTn id="97" dur="664" tmFilter="0.0,0.0; 0.25,0.07; 0.50,0.2; 0.75,0.467; 1.0,1.0">
                                          <p:stCondLst>
                                            <p:cond delay="0"/>
                                          </p:stCondLst>
                                        </p:cTn>
                                        <p:tgtEl>
                                          <p:spTgt spid="4">
                                            <p:txEl>
                                              <p:pRg st="0" end="0"/>
                                            </p:txEl>
                                          </p:spTgt>
                                        </p:tgtEl>
                                        <p:attrNameLst>
                                          <p:attrName>ppt_y</p:attrName>
                                        </p:attrNameLst>
                                      </p:cBhvr>
                                      <p:tavLst>
                                        <p:tav tm="0" fmla="#ppt_y-sin(pi*$)/3">
                                          <p:val>
                                            <p:fltVal val="0.5"/>
                                          </p:val>
                                        </p:tav>
                                        <p:tav tm="100000">
                                          <p:val>
                                            <p:fltVal val="1"/>
                                          </p:val>
                                        </p:tav>
                                      </p:tavLst>
                                    </p:anim>
                                    <p:anim calcmode="lin" valueType="num">
                                      <p:cBhvr>
                                        <p:cTn id="98" dur="664" tmFilter="0, 0; 0.125,0.2665; 0.25,0.4; 0.375,0.465; 0.5,0.5;  0.625,0.535; 0.75,0.6; 0.875,0.7335; 1,1">
                                          <p:stCondLst>
                                            <p:cond delay="664"/>
                                          </p:stCondLst>
                                        </p:cTn>
                                        <p:tgtEl>
                                          <p:spTgt spid="4">
                                            <p:txEl>
                                              <p:pRg st="0" end="0"/>
                                            </p:txEl>
                                          </p:spTgt>
                                        </p:tgtEl>
                                        <p:attrNameLst>
                                          <p:attrName>ppt_y</p:attrName>
                                        </p:attrNameLst>
                                      </p:cBhvr>
                                      <p:tavLst>
                                        <p:tav tm="0" fmla="#ppt_y-sin(pi*$)/9">
                                          <p:val>
                                            <p:fltVal val="0"/>
                                          </p:val>
                                        </p:tav>
                                        <p:tav tm="100000">
                                          <p:val>
                                            <p:fltVal val="1"/>
                                          </p:val>
                                        </p:tav>
                                      </p:tavLst>
                                    </p:anim>
                                    <p:anim calcmode="lin" valueType="num">
                                      <p:cBhvr>
                                        <p:cTn id="99" dur="332" tmFilter="0, 0; 0.125,0.2665; 0.25,0.4; 0.375,0.465; 0.5,0.5;  0.625,0.535; 0.75,0.6; 0.875,0.7335; 1,1">
                                          <p:stCondLst>
                                            <p:cond delay="1324"/>
                                          </p:stCondLst>
                                        </p:cTn>
                                        <p:tgtEl>
                                          <p:spTgt spid="4">
                                            <p:txEl>
                                              <p:pRg st="0" end="0"/>
                                            </p:txEl>
                                          </p:spTgt>
                                        </p:tgtEl>
                                        <p:attrNameLst>
                                          <p:attrName>ppt_y</p:attrName>
                                        </p:attrNameLst>
                                      </p:cBhvr>
                                      <p:tavLst>
                                        <p:tav tm="0" fmla="#ppt_y-sin(pi*$)/27">
                                          <p:val>
                                            <p:fltVal val="0"/>
                                          </p:val>
                                        </p:tav>
                                        <p:tav tm="100000">
                                          <p:val>
                                            <p:fltVal val="1"/>
                                          </p:val>
                                        </p:tav>
                                      </p:tavLst>
                                    </p:anim>
                                    <p:anim calcmode="lin" valueType="num">
                                      <p:cBhvr>
                                        <p:cTn id="100" dur="164" tmFilter="0, 0; 0.125,0.2665; 0.25,0.4; 0.375,0.465; 0.5,0.5;  0.625,0.535; 0.75,0.6; 0.875,0.7335; 1,1">
                                          <p:stCondLst>
                                            <p:cond delay="1656"/>
                                          </p:stCondLst>
                                        </p:cTn>
                                        <p:tgtEl>
                                          <p:spTgt spid="4">
                                            <p:txEl>
                                              <p:pRg st="0" end="0"/>
                                            </p:txEl>
                                          </p:spTgt>
                                        </p:tgtEl>
                                        <p:attrNameLst>
                                          <p:attrName>ppt_y</p:attrName>
                                        </p:attrNameLst>
                                      </p:cBhvr>
                                      <p:tavLst>
                                        <p:tav tm="0" fmla="#ppt_y-sin(pi*$)/81">
                                          <p:val>
                                            <p:fltVal val="0"/>
                                          </p:val>
                                        </p:tav>
                                        <p:tav tm="100000">
                                          <p:val>
                                            <p:fltVal val="1"/>
                                          </p:val>
                                        </p:tav>
                                      </p:tavLst>
                                    </p:anim>
                                    <p:animScale>
                                      <p:cBhvr>
                                        <p:cTn id="101" dur="26">
                                          <p:stCondLst>
                                            <p:cond delay="650"/>
                                          </p:stCondLst>
                                        </p:cTn>
                                        <p:tgtEl>
                                          <p:spTgt spid="4">
                                            <p:txEl>
                                              <p:pRg st="0" end="0"/>
                                            </p:txEl>
                                          </p:spTgt>
                                        </p:tgtEl>
                                      </p:cBhvr>
                                      <p:to x="100000" y="60000"/>
                                    </p:animScale>
                                    <p:animScale>
                                      <p:cBhvr>
                                        <p:cTn id="102" dur="166" decel="50000">
                                          <p:stCondLst>
                                            <p:cond delay="676"/>
                                          </p:stCondLst>
                                        </p:cTn>
                                        <p:tgtEl>
                                          <p:spTgt spid="4">
                                            <p:txEl>
                                              <p:pRg st="0" end="0"/>
                                            </p:txEl>
                                          </p:spTgt>
                                        </p:tgtEl>
                                      </p:cBhvr>
                                      <p:to x="100000" y="100000"/>
                                    </p:animScale>
                                    <p:animScale>
                                      <p:cBhvr>
                                        <p:cTn id="103" dur="26">
                                          <p:stCondLst>
                                            <p:cond delay="1312"/>
                                          </p:stCondLst>
                                        </p:cTn>
                                        <p:tgtEl>
                                          <p:spTgt spid="4">
                                            <p:txEl>
                                              <p:pRg st="0" end="0"/>
                                            </p:txEl>
                                          </p:spTgt>
                                        </p:tgtEl>
                                      </p:cBhvr>
                                      <p:to x="100000" y="80000"/>
                                    </p:animScale>
                                    <p:animScale>
                                      <p:cBhvr>
                                        <p:cTn id="104" dur="166" decel="50000">
                                          <p:stCondLst>
                                            <p:cond delay="1338"/>
                                          </p:stCondLst>
                                        </p:cTn>
                                        <p:tgtEl>
                                          <p:spTgt spid="4">
                                            <p:txEl>
                                              <p:pRg st="0" end="0"/>
                                            </p:txEl>
                                          </p:spTgt>
                                        </p:tgtEl>
                                      </p:cBhvr>
                                      <p:to x="100000" y="100000"/>
                                    </p:animScale>
                                    <p:animScale>
                                      <p:cBhvr>
                                        <p:cTn id="105" dur="26">
                                          <p:stCondLst>
                                            <p:cond delay="1642"/>
                                          </p:stCondLst>
                                        </p:cTn>
                                        <p:tgtEl>
                                          <p:spTgt spid="4">
                                            <p:txEl>
                                              <p:pRg st="0" end="0"/>
                                            </p:txEl>
                                          </p:spTgt>
                                        </p:tgtEl>
                                      </p:cBhvr>
                                      <p:to x="100000" y="90000"/>
                                    </p:animScale>
                                    <p:animScale>
                                      <p:cBhvr>
                                        <p:cTn id="106" dur="166" decel="50000">
                                          <p:stCondLst>
                                            <p:cond delay="1668"/>
                                          </p:stCondLst>
                                        </p:cTn>
                                        <p:tgtEl>
                                          <p:spTgt spid="4">
                                            <p:txEl>
                                              <p:pRg st="0" end="0"/>
                                            </p:txEl>
                                          </p:spTgt>
                                        </p:tgtEl>
                                      </p:cBhvr>
                                      <p:to x="100000" y="100000"/>
                                    </p:animScale>
                                    <p:animScale>
                                      <p:cBhvr>
                                        <p:cTn id="107" dur="26">
                                          <p:stCondLst>
                                            <p:cond delay="1808"/>
                                          </p:stCondLst>
                                        </p:cTn>
                                        <p:tgtEl>
                                          <p:spTgt spid="4">
                                            <p:txEl>
                                              <p:pRg st="0" end="0"/>
                                            </p:txEl>
                                          </p:spTgt>
                                        </p:tgtEl>
                                      </p:cBhvr>
                                      <p:to x="100000" y="95000"/>
                                    </p:animScale>
                                    <p:animScale>
                                      <p:cBhvr>
                                        <p:cTn id="108" dur="166" decel="50000">
                                          <p:stCondLst>
                                            <p:cond delay="1834"/>
                                          </p:stCondLst>
                                        </p:cTn>
                                        <p:tgtEl>
                                          <p:spTgt spid="4">
                                            <p:txEl>
                                              <p:pRg st="0" end="0"/>
                                            </p:txEl>
                                          </p:spTgt>
                                        </p:tgtEl>
                                      </p:cBhvr>
                                      <p:to x="100000" y="100000"/>
                                    </p:animScale>
                                  </p:childTnLst>
                                </p:cTn>
                              </p:par>
                              <p:par>
                                <p:cTn id="109" presetID="26" presetClass="entr" presetSubtype="0" fill="hold" grpId="0" nodeType="withEffect">
                                  <p:stCondLst>
                                    <p:cond delay="0"/>
                                  </p:stCondLst>
                                  <p:childTnLst>
                                    <p:set>
                                      <p:cBhvr>
                                        <p:cTn id="110" dur="1" fill="hold">
                                          <p:stCondLst>
                                            <p:cond delay="0"/>
                                          </p:stCondLst>
                                        </p:cTn>
                                        <p:tgtEl>
                                          <p:spTgt spid="4">
                                            <p:txEl>
                                              <p:pRg st="1" end="1"/>
                                            </p:txEl>
                                          </p:spTgt>
                                        </p:tgtEl>
                                        <p:attrNameLst>
                                          <p:attrName>style.visibility</p:attrName>
                                        </p:attrNameLst>
                                      </p:cBhvr>
                                      <p:to>
                                        <p:strVal val="visible"/>
                                      </p:to>
                                    </p:set>
                                    <p:animEffect transition="in" filter="wipe(down)">
                                      <p:cBhvr>
                                        <p:cTn id="111" dur="580">
                                          <p:stCondLst>
                                            <p:cond delay="0"/>
                                          </p:stCondLst>
                                        </p:cTn>
                                        <p:tgtEl>
                                          <p:spTgt spid="4">
                                            <p:txEl>
                                              <p:pRg st="1" end="1"/>
                                            </p:txEl>
                                          </p:spTgt>
                                        </p:tgtEl>
                                      </p:cBhvr>
                                    </p:animEffect>
                                    <p:anim calcmode="lin" valueType="num">
                                      <p:cBhvr>
                                        <p:cTn id="112" dur="1822" tmFilter="0,0; 0.14,0.36; 0.43,0.73; 0.71,0.91; 1.0,1.0">
                                          <p:stCondLst>
                                            <p:cond delay="0"/>
                                          </p:stCondLst>
                                        </p:cTn>
                                        <p:tgtEl>
                                          <p:spTgt spid="4">
                                            <p:txEl>
                                              <p:pRg st="1" end="1"/>
                                            </p:txEl>
                                          </p:spTgt>
                                        </p:tgtEl>
                                        <p:attrNameLst>
                                          <p:attrName>ppt_x</p:attrName>
                                        </p:attrNameLst>
                                      </p:cBhvr>
                                      <p:tavLst>
                                        <p:tav tm="0">
                                          <p:val>
                                            <p:strVal val="#ppt_x-0.25"/>
                                          </p:val>
                                        </p:tav>
                                        <p:tav tm="100000">
                                          <p:val>
                                            <p:strVal val="#ppt_x"/>
                                          </p:val>
                                        </p:tav>
                                      </p:tavLst>
                                    </p:anim>
                                    <p:anim calcmode="lin" valueType="num">
                                      <p:cBhvr>
                                        <p:cTn id="113" dur="664" tmFilter="0.0,0.0; 0.25,0.07; 0.50,0.2; 0.75,0.467; 1.0,1.0">
                                          <p:stCondLst>
                                            <p:cond delay="0"/>
                                          </p:stCondLst>
                                        </p:cTn>
                                        <p:tgtEl>
                                          <p:spTgt spid="4">
                                            <p:txEl>
                                              <p:pRg st="1" end="1"/>
                                            </p:txEl>
                                          </p:spTgt>
                                        </p:tgtEl>
                                        <p:attrNameLst>
                                          <p:attrName>ppt_y</p:attrName>
                                        </p:attrNameLst>
                                      </p:cBhvr>
                                      <p:tavLst>
                                        <p:tav tm="0" fmla="#ppt_y-sin(pi*$)/3">
                                          <p:val>
                                            <p:fltVal val="0.5"/>
                                          </p:val>
                                        </p:tav>
                                        <p:tav tm="100000">
                                          <p:val>
                                            <p:fltVal val="1"/>
                                          </p:val>
                                        </p:tav>
                                      </p:tavLst>
                                    </p:anim>
                                    <p:anim calcmode="lin" valueType="num">
                                      <p:cBhvr>
                                        <p:cTn id="114" dur="664" tmFilter="0, 0; 0.125,0.2665; 0.25,0.4; 0.375,0.465; 0.5,0.5;  0.625,0.535; 0.75,0.6; 0.875,0.7335; 1,1">
                                          <p:stCondLst>
                                            <p:cond delay="664"/>
                                          </p:stCondLst>
                                        </p:cTn>
                                        <p:tgtEl>
                                          <p:spTgt spid="4">
                                            <p:txEl>
                                              <p:pRg st="1" end="1"/>
                                            </p:txEl>
                                          </p:spTgt>
                                        </p:tgtEl>
                                        <p:attrNameLst>
                                          <p:attrName>ppt_y</p:attrName>
                                        </p:attrNameLst>
                                      </p:cBhvr>
                                      <p:tavLst>
                                        <p:tav tm="0" fmla="#ppt_y-sin(pi*$)/9">
                                          <p:val>
                                            <p:fltVal val="0"/>
                                          </p:val>
                                        </p:tav>
                                        <p:tav tm="100000">
                                          <p:val>
                                            <p:fltVal val="1"/>
                                          </p:val>
                                        </p:tav>
                                      </p:tavLst>
                                    </p:anim>
                                    <p:anim calcmode="lin" valueType="num">
                                      <p:cBhvr>
                                        <p:cTn id="115" dur="332" tmFilter="0, 0; 0.125,0.2665; 0.25,0.4; 0.375,0.465; 0.5,0.5;  0.625,0.535; 0.75,0.6; 0.875,0.7335; 1,1">
                                          <p:stCondLst>
                                            <p:cond delay="1324"/>
                                          </p:stCondLst>
                                        </p:cTn>
                                        <p:tgtEl>
                                          <p:spTgt spid="4">
                                            <p:txEl>
                                              <p:pRg st="1" end="1"/>
                                            </p:txEl>
                                          </p:spTgt>
                                        </p:tgtEl>
                                        <p:attrNameLst>
                                          <p:attrName>ppt_y</p:attrName>
                                        </p:attrNameLst>
                                      </p:cBhvr>
                                      <p:tavLst>
                                        <p:tav tm="0" fmla="#ppt_y-sin(pi*$)/27">
                                          <p:val>
                                            <p:fltVal val="0"/>
                                          </p:val>
                                        </p:tav>
                                        <p:tav tm="100000">
                                          <p:val>
                                            <p:fltVal val="1"/>
                                          </p:val>
                                        </p:tav>
                                      </p:tavLst>
                                    </p:anim>
                                    <p:anim calcmode="lin" valueType="num">
                                      <p:cBhvr>
                                        <p:cTn id="116" dur="164" tmFilter="0, 0; 0.125,0.2665; 0.25,0.4; 0.375,0.465; 0.5,0.5;  0.625,0.535; 0.75,0.6; 0.875,0.7335; 1,1">
                                          <p:stCondLst>
                                            <p:cond delay="1656"/>
                                          </p:stCondLst>
                                        </p:cTn>
                                        <p:tgtEl>
                                          <p:spTgt spid="4">
                                            <p:txEl>
                                              <p:pRg st="1" end="1"/>
                                            </p:txEl>
                                          </p:spTgt>
                                        </p:tgtEl>
                                        <p:attrNameLst>
                                          <p:attrName>ppt_y</p:attrName>
                                        </p:attrNameLst>
                                      </p:cBhvr>
                                      <p:tavLst>
                                        <p:tav tm="0" fmla="#ppt_y-sin(pi*$)/81">
                                          <p:val>
                                            <p:fltVal val="0"/>
                                          </p:val>
                                        </p:tav>
                                        <p:tav tm="100000">
                                          <p:val>
                                            <p:fltVal val="1"/>
                                          </p:val>
                                        </p:tav>
                                      </p:tavLst>
                                    </p:anim>
                                    <p:animScale>
                                      <p:cBhvr>
                                        <p:cTn id="117" dur="26">
                                          <p:stCondLst>
                                            <p:cond delay="650"/>
                                          </p:stCondLst>
                                        </p:cTn>
                                        <p:tgtEl>
                                          <p:spTgt spid="4">
                                            <p:txEl>
                                              <p:pRg st="1" end="1"/>
                                            </p:txEl>
                                          </p:spTgt>
                                        </p:tgtEl>
                                      </p:cBhvr>
                                      <p:to x="100000" y="60000"/>
                                    </p:animScale>
                                    <p:animScale>
                                      <p:cBhvr>
                                        <p:cTn id="118" dur="166" decel="50000">
                                          <p:stCondLst>
                                            <p:cond delay="676"/>
                                          </p:stCondLst>
                                        </p:cTn>
                                        <p:tgtEl>
                                          <p:spTgt spid="4">
                                            <p:txEl>
                                              <p:pRg st="1" end="1"/>
                                            </p:txEl>
                                          </p:spTgt>
                                        </p:tgtEl>
                                      </p:cBhvr>
                                      <p:to x="100000" y="100000"/>
                                    </p:animScale>
                                    <p:animScale>
                                      <p:cBhvr>
                                        <p:cTn id="119" dur="26">
                                          <p:stCondLst>
                                            <p:cond delay="1312"/>
                                          </p:stCondLst>
                                        </p:cTn>
                                        <p:tgtEl>
                                          <p:spTgt spid="4">
                                            <p:txEl>
                                              <p:pRg st="1" end="1"/>
                                            </p:txEl>
                                          </p:spTgt>
                                        </p:tgtEl>
                                      </p:cBhvr>
                                      <p:to x="100000" y="80000"/>
                                    </p:animScale>
                                    <p:animScale>
                                      <p:cBhvr>
                                        <p:cTn id="120" dur="166" decel="50000">
                                          <p:stCondLst>
                                            <p:cond delay="1338"/>
                                          </p:stCondLst>
                                        </p:cTn>
                                        <p:tgtEl>
                                          <p:spTgt spid="4">
                                            <p:txEl>
                                              <p:pRg st="1" end="1"/>
                                            </p:txEl>
                                          </p:spTgt>
                                        </p:tgtEl>
                                      </p:cBhvr>
                                      <p:to x="100000" y="100000"/>
                                    </p:animScale>
                                    <p:animScale>
                                      <p:cBhvr>
                                        <p:cTn id="121" dur="26">
                                          <p:stCondLst>
                                            <p:cond delay="1642"/>
                                          </p:stCondLst>
                                        </p:cTn>
                                        <p:tgtEl>
                                          <p:spTgt spid="4">
                                            <p:txEl>
                                              <p:pRg st="1" end="1"/>
                                            </p:txEl>
                                          </p:spTgt>
                                        </p:tgtEl>
                                      </p:cBhvr>
                                      <p:to x="100000" y="90000"/>
                                    </p:animScale>
                                    <p:animScale>
                                      <p:cBhvr>
                                        <p:cTn id="122" dur="166" decel="50000">
                                          <p:stCondLst>
                                            <p:cond delay="1668"/>
                                          </p:stCondLst>
                                        </p:cTn>
                                        <p:tgtEl>
                                          <p:spTgt spid="4">
                                            <p:txEl>
                                              <p:pRg st="1" end="1"/>
                                            </p:txEl>
                                          </p:spTgt>
                                        </p:tgtEl>
                                      </p:cBhvr>
                                      <p:to x="100000" y="100000"/>
                                    </p:animScale>
                                    <p:animScale>
                                      <p:cBhvr>
                                        <p:cTn id="123" dur="26">
                                          <p:stCondLst>
                                            <p:cond delay="1808"/>
                                          </p:stCondLst>
                                        </p:cTn>
                                        <p:tgtEl>
                                          <p:spTgt spid="4">
                                            <p:txEl>
                                              <p:pRg st="1" end="1"/>
                                            </p:txEl>
                                          </p:spTgt>
                                        </p:tgtEl>
                                      </p:cBhvr>
                                      <p:to x="100000" y="95000"/>
                                    </p:animScale>
                                    <p:animScale>
                                      <p:cBhvr>
                                        <p:cTn id="124" dur="166" decel="50000">
                                          <p:stCondLst>
                                            <p:cond delay="1834"/>
                                          </p:stCondLst>
                                        </p:cTn>
                                        <p:tgtEl>
                                          <p:spTgt spid="4">
                                            <p:txEl>
                                              <p:pRg st="1" end="1"/>
                                            </p:txEl>
                                          </p:spTgt>
                                        </p:tgtEl>
                                      </p:cBhvr>
                                      <p:to x="100000" y="100000"/>
                                    </p:animScale>
                                  </p:childTnLst>
                                </p:cTn>
                              </p:par>
                              <p:par>
                                <p:cTn id="125" presetID="26" presetClass="entr" presetSubtype="0" fill="hold" grpId="0" nodeType="withEffect">
                                  <p:stCondLst>
                                    <p:cond delay="0"/>
                                  </p:stCondLst>
                                  <p:childTnLst>
                                    <p:set>
                                      <p:cBhvr>
                                        <p:cTn id="126" dur="1" fill="hold">
                                          <p:stCondLst>
                                            <p:cond delay="0"/>
                                          </p:stCondLst>
                                        </p:cTn>
                                        <p:tgtEl>
                                          <p:spTgt spid="4">
                                            <p:txEl>
                                              <p:pRg st="2" end="2"/>
                                            </p:txEl>
                                          </p:spTgt>
                                        </p:tgtEl>
                                        <p:attrNameLst>
                                          <p:attrName>style.visibility</p:attrName>
                                        </p:attrNameLst>
                                      </p:cBhvr>
                                      <p:to>
                                        <p:strVal val="visible"/>
                                      </p:to>
                                    </p:set>
                                    <p:animEffect transition="in" filter="wipe(down)">
                                      <p:cBhvr>
                                        <p:cTn id="127" dur="580">
                                          <p:stCondLst>
                                            <p:cond delay="0"/>
                                          </p:stCondLst>
                                        </p:cTn>
                                        <p:tgtEl>
                                          <p:spTgt spid="4">
                                            <p:txEl>
                                              <p:pRg st="2" end="2"/>
                                            </p:txEl>
                                          </p:spTgt>
                                        </p:tgtEl>
                                      </p:cBhvr>
                                    </p:animEffect>
                                    <p:anim calcmode="lin" valueType="num">
                                      <p:cBhvr>
                                        <p:cTn id="128" dur="1822" tmFilter="0,0; 0.14,0.36; 0.43,0.73; 0.71,0.91; 1.0,1.0">
                                          <p:stCondLst>
                                            <p:cond delay="0"/>
                                          </p:stCondLst>
                                        </p:cTn>
                                        <p:tgtEl>
                                          <p:spTgt spid="4">
                                            <p:txEl>
                                              <p:pRg st="2" end="2"/>
                                            </p:txEl>
                                          </p:spTgt>
                                        </p:tgtEl>
                                        <p:attrNameLst>
                                          <p:attrName>ppt_x</p:attrName>
                                        </p:attrNameLst>
                                      </p:cBhvr>
                                      <p:tavLst>
                                        <p:tav tm="0">
                                          <p:val>
                                            <p:strVal val="#ppt_x-0.25"/>
                                          </p:val>
                                        </p:tav>
                                        <p:tav tm="100000">
                                          <p:val>
                                            <p:strVal val="#ppt_x"/>
                                          </p:val>
                                        </p:tav>
                                      </p:tavLst>
                                    </p:anim>
                                    <p:anim calcmode="lin" valueType="num">
                                      <p:cBhvr>
                                        <p:cTn id="129" dur="664" tmFilter="0.0,0.0; 0.25,0.07; 0.50,0.2; 0.75,0.467; 1.0,1.0">
                                          <p:stCondLst>
                                            <p:cond delay="0"/>
                                          </p:stCondLst>
                                        </p:cTn>
                                        <p:tgtEl>
                                          <p:spTgt spid="4">
                                            <p:txEl>
                                              <p:pRg st="2" end="2"/>
                                            </p:txEl>
                                          </p:spTgt>
                                        </p:tgtEl>
                                        <p:attrNameLst>
                                          <p:attrName>ppt_y</p:attrName>
                                        </p:attrNameLst>
                                      </p:cBhvr>
                                      <p:tavLst>
                                        <p:tav tm="0" fmla="#ppt_y-sin(pi*$)/3">
                                          <p:val>
                                            <p:fltVal val="0.5"/>
                                          </p:val>
                                        </p:tav>
                                        <p:tav tm="100000">
                                          <p:val>
                                            <p:fltVal val="1"/>
                                          </p:val>
                                        </p:tav>
                                      </p:tavLst>
                                    </p:anim>
                                    <p:anim calcmode="lin" valueType="num">
                                      <p:cBhvr>
                                        <p:cTn id="130" dur="664" tmFilter="0, 0; 0.125,0.2665; 0.25,0.4; 0.375,0.465; 0.5,0.5;  0.625,0.535; 0.75,0.6; 0.875,0.7335; 1,1">
                                          <p:stCondLst>
                                            <p:cond delay="664"/>
                                          </p:stCondLst>
                                        </p:cTn>
                                        <p:tgtEl>
                                          <p:spTgt spid="4">
                                            <p:txEl>
                                              <p:pRg st="2" end="2"/>
                                            </p:txEl>
                                          </p:spTgt>
                                        </p:tgtEl>
                                        <p:attrNameLst>
                                          <p:attrName>ppt_y</p:attrName>
                                        </p:attrNameLst>
                                      </p:cBhvr>
                                      <p:tavLst>
                                        <p:tav tm="0" fmla="#ppt_y-sin(pi*$)/9">
                                          <p:val>
                                            <p:fltVal val="0"/>
                                          </p:val>
                                        </p:tav>
                                        <p:tav tm="100000">
                                          <p:val>
                                            <p:fltVal val="1"/>
                                          </p:val>
                                        </p:tav>
                                      </p:tavLst>
                                    </p:anim>
                                    <p:anim calcmode="lin" valueType="num">
                                      <p:cBhvr>
                                        <p:cTn id="131" dur="332" tmFilter="0, 0; 0.125,0.2665; 0.25,0.4; 0.375,0.465; 0.5,0.5;  0.625,0.535; 0.75,0.6; 0.875,0.7335; 1,1">
                                          <p:stCondLst>
                                            <p:cond delay="1324"/>
                                          </p:stCondLst>
                                        </p:cTn>
                                        <p:tgtEl>
                                          <p:spTgt spid="4">
                                            <p:txEl>
                                              <p:pRg st="2" end="2"/>
                                            </p:txEl>
                                          </p:spTgt>
                                        </p:tgtEl>
                                        <p:attrNameLst>
                                          <p:attrName>ppt_y</p:attrName>
                                        </p:attrNameLst>
                                      </p:cBhvr>
                                      <p:tavLst>
                                        <p:tav tm="0" fmla="#ppt_y-sin(pi*$)/27">
                                          <p:val>
                                            <p:fltVal val="0"/>
                                          </p:val>
                                        </p:tav>
                                        <p:tav tm="100000">
                                          <p:val>
                                            <p:fltVal val="1"/>
                                          </p:val>
                                        </p:tav>
                                      </p:tavLst>
                                    </p:anim>
                                    <p:anim calcmode="lin" valueType="num">
                                      <p:cBhvr>
                                        <p:cTn id="132" dur="164" tmFilter="0, 0; 0.125,0.2665; 0.25,0.4; 0.375,0.465; 0.5,0.5;  0.625,0.535; 0.75,0.6; 0.875,0.7335; 1,1">
                                          <p:stCondLst>
                                            <p:cond delay="1656"/>
                                          </p:stCondLst>
                                        </p:cTn>
                                        <p:tgtEl>
                                          <p:spTgt spid="4">
                                            <p:txEl>
                                              <p:pRg st="2" end="2"/>
                                            </p:txEl>
                                          </p:spTgt>
                                        </p:tgtEl>
                                        <p:attrNameLst>
                                          <p:attrName>ppt_y</p:attrName>
                                        </p:attrNameLst>
                                      </p:cBhvr>
                                      <p:tavLst>
                                        <p:tav tm="0" fmla="#ppt_y-sin(pi*$)/81">
                                          <p:val>
                                            <p:fltVal val="0"/>
                                          </p:val>
                                        </p:tav>
                                        <p:tav tm="100000">
                                          <p:val>
                                            <p:fltVal val="1"/>
                                          </p:val>
                                        </p:tav>
                                      </p:tavLst>
                                    </p:anim>
                                    <p:animScale>
                                      <p:cBhvr>
                                        <p:cTn id="133" dur="26">
                                          <p:stCondLst>
                                            <p:cond delay="650"/>
                                          </p:stCondLst>
                                        </p:cTn>
                                        <p:tgtEl>
                                          <p:spTgt spid="4">
                                            <p:txEl>
                                              <p:pRg st="2" end="2"/>
                                            </p:txEl>
                                          </p:spTgt>
                                        </p:tgtEl>
                                      </p:cBhvr>
                                      <p:to x="100000" y="60000"/>
                                    </p:animScale>
                                    <p:animScale>
                                      <p:cBhvr>
                                        <p:cTn id="134" dur="166" decel="50000">
                                          <p:stCondLst>
                                            <p:cond delay="676"/>
                                          </p:stCondLst>
                                        </p:cTn>
                                        <p:tgtEl>
                                          <p:spTgt spid="4">
                                            <p:txEl>
                                              <p:pRg st="2" end="2"/>
                                            </p:txEl>
                                          </p:spTgt>
                                        </p:tgtEl>
                                      </p:cBhvr>
                                      <p:to x="100000" y="100000"/>
                                    </p:animScale>
                                    <p:animScale>
                                      <p:cBhvr>
                                        <p:cTn id="135" dur="26">
                                          <p:stCondLst>
                                            <p:cond delay="1312"/>
                                          </p:stCondLst>
                                        </p:cTn>
                                        <p:tgtEl>
                                          <p:spTgt spid="4">
                                            <p:txEl>
                                              <p:pRg st="2" end="2"/>
                                            </p:txEl>
                                          </p:spTgt>
                                        </p:tgtEl>
                                      </p:cBhvr>
                                      <p:to x="100000" y="80000"/>
                                    </p:animScale>
                                    <p:animScale>
                                      <p:cBhvr>
                                        <p:cTn id="136" dur="166" decel="50000">
                                          <p:stCondLst>
                                            <p:cond delay="1338"/>
                                          </p:stCondLst>
                                        </p:cTn>
                                        <p:tgtEl>
                                          <p:spTgt spid="4">
                                            <p:txEl>
                                              <p:pRg st="2" end="2"/>
                                            </p:txEl>
                                          </p:spTgt>
                                        </p:tgtEl>
                                      </p:cBhvr>
                                      <p:to x="100000" y="100000"/>
                                    </p:animScale>
                                    <p:animScale>
                                      <p:cBhvr>
                                        <p:cTn id="137" dur="26">
                                          <p:stCondLst>
                                            <p:cond delay="1642"/>
                                          </p:stCondLst>
                                        </p:cTn>
                                        <p:tgtEl>
                                          <p:spTgt spid="4">
                                            <p:txEl>
                                              <p:pRg st="2" end="2"/>
                                            </p:txEl>
                                          </p:spTgt>
                                        </p:tgtEl>
                                      </p:cBhvr>
                                      <p:to x="100000" y="90000"/>
                                    </p:animScale>
                                    <p:animScale>
                                      <p:cBhvr>
                                        <p:cTn id="138" dur="166" decel="50000">
                                          <p:stCondLst>
                                            <p:cond delay="1668"/>
                                          </p:stCondLst>
                                        </p:cTn>
                                        <p:tgtEl>
                                          <p:spTgt spid="4">
                                            <p:txEl>
                                              <p:pRg st="2" end="2"/>
                                            </p:txEl>
                                          </p:spTgt>
                                        </p:tgtEl>
                                      </p:cBhvr>
                                      <p:to x="100000" y="100000"/>
                                    </p:animScale>
                                    <p:animScale>
                                      <p:cBhvr>
                                        <p:cTn id="139" dur="26">
                                          <p:stCondLst>
                                            <p:cond delay="1808"/>
                                          </p:stCondLst>
                                        </p:cTn>
                                        <p:tgtEl>
                                          <p:spTgt spid="4">
                                            <p:txEl>
                                              <p:pRg st="2" end="2"/>
                                            </p:txEl>
                                          </p:spTgt>
                                        </p:tgtEl>
                                      </p:cBhvr>
                                      <p:to x="100000" y="95000"/>
                                    </p:animScale>
                                    <p:animScale>
                                      <p:cBhvr>
                                        <p:cTn id="140" dur="166" decel="50000">
                                          <p:stCondLst>
                                            <p:cond delay="1834"/>
                                          </p:stCondLst>
                                        </p:cTn>
                                        <p:tgtEl>
                                          <p:spTgt spid="4">
                                            <p:txEl>
                                              <p:pRg st="2" end="2"/>
                                            </p:txEl>
                                          </p:spTgt>
                                        </p:tgtEl>
                                      </p:cBhvr>
                                      <p:to x="100000" y="100000"/>
                                    </p:animScale>
                                  </p:childTnLst>
                                </p:cTn>
                              </p:par>
                              <p:par>
                                <p:cTn id="141" presetID="26" presetClass="entr" presetSubtype="0" fill="hold" grpId="0" nodeType="withEffect">
                                  <p:stCondLst>
                                    <p:cond delay="0"/>
                                  </p:stCondLst>
                                  <p:childTnLst>
                                    <p:set>
                                      <p:cBhvr>
                                        <p:cTn id="142" dur="1" fill="hold">
                                          <p:stCondLst>
                                            <p:cond delay="0"/>
                                          </p:stCondLst>
                                        </p:cTn>
                                        <p:tgtEl>
                                          <p:spTgt spid="4">
                                            <p:txEl>
                                              <p:pRg st="3" end="3"/>
                                            </p:txEl>
                                          </p:spTgt>
                                        </p:tgtEl>
                                        <p:attrNameLst>
                                          <p:attrName>style.visibility</p:attrName>
                                        </p:attrNameLst>
                                      </p:cBhvr>
                                      <p:to>
                                        <p:strVal val="visible"/>
                                      </p:to>
                                    </p:set>
                                    <p:animEffect transition="in" filter="wipe(down)">
                                      <p:cBhvr>
                                        <p:cTn id="143" dur="580">
                                          <p:stCondLst>
                                            <p:cond delay="0"/>
                                          </p:stCondLst>
                                        </p:cTn>
                                        <p:tgtEl>
                                          <p:spTgt spid="4">
                                            <p:txEl>
                                              <p:pRg st="3" end="3"/>
                                            </p:txEl>
                                          </p:spTgt>
                                        </p:tgtEl>
                                      </p:cBhvr>
                                    </p:animEffect>
                                    <p:anim calcmode="lin" valueType="num">
                                      <p:cBhvr>
                                        <p:cTn id="144" dur="1822" tmFilter="0,0; 0.14,0.36; 0.43,0.73; 0.71,0.91; 1.0,1.0">
                                          <p:stCondLst>
                                            <p:cond delay="0"/>
                                          </p:stCondLst>
                                        </p:cTn>
                                        <p:tgtEl>
                                          <p:spTgt spid="4">
                                            <p:txEl>
                                              <p:pRg st="3" end="3"/>
                                            </p:txEl>
                                          </p:spTgt>
                                        </p:tgtEl>
                                        <p:attrNameLst>
                                          <p:attrName>ppt_x</p:attrName>
                                        </p:attrNameLst>
                                      </p:cBhvr>
                                      <p:tavLst>
                                        <p:tav tm="0">
                                          <p:val>
                                            <p:strVal val="#ppt_x-0.25"/>
                                          </p:val>
                                        </p:tav>
                                        <p:tav tm="100000">
                                          <p:val>
                                            <p:strVal val="#ppt_x"/>
                                          </p:val>
                                        </p:tav>
                                      </p:tavLst>
                                    </p:anim>
                                    <p:anim calcmode="lin" valueType="num">
                                      <p:cBhvr>
                                        <p:cTn id="145" dur="664" tmFilter="0.0,0.0; 0.25,0.07; 0.50,0.2; 0.75,0.467; 1.0,1.0">
                                          <p:stCondLst>
                                            <p:cond delay="0"/>
                                          </p:stCondLst>
                                        </p:cTn>
                                        <p:tgtEl>
                                          <p:spTgt spid="4">
                                            <p:txEl>
                                              <p:pRg st="3" end="3"/>
                                            </p:txEl>
                                          </p:spTgt>
                                        </p:tgtEl>
                                        <p:attrNameLst>
                                          <p:attrName>ppt_y</p:attrName>
                                        </p:attrNameLst>
                                      </p:cBhvr>
                                      <p:tavLst>
                                        <p:tav tm="0" fmla="#ppt_y-sin(pi*$)/3">
                                          <p:val>
                                            <p:fltVal val="0.5"/>
                                          </p:val>
                                        </p:tav>
                                        <p:tav tm="100000">
                                          <p:val>
                                            <p:fltVal val="1"/>
                                          </p:val>
                                        </p:tav>
                                      </p:tavLst>
                                    </p:anim>
                                    <p:anim calcmode="lin" valueType="num">
                                      <p:cBhvr>
                                        <p:cTn id="146" dur="664" tmFilter="0, 0; 0.125,0.2665; 0.25,0.4; 0.375,0.465; 0.5,0.5;  0.625,0.535; 0.75,0.6; 0.875,0.7335; 1,1">
                                          <p:stCondLst>
                                            <p:cond delay="664"/>
                                          </p:stCondLst>
                                        </p:cTn>
                                        <p:tgtEl>
                                          <p:spTgt spid="4">
                                            <p:txEl>
                                              <p:pRg st="3" end="3"/>
                                            </p:txEl>
                                          </p:spTgt>
                                        </p:tgtEl>
                                        <p:attrNameLst>
                                          <p:attrName>ppt_y</p:attrName>
                                        </p:attrNameLst>
                                      </p:cBhvr>
                                      <p:tavLst>
                                        <p:tav tm="0" fmla="#ppt_y-sin(pi*$)/9">
                                          <p:val>
                                            <p:fltVal val="0"/>
                                          </p:val>
                                        </p:tav>
                                        <p:tav tm="100000">
                                          <p:val>
                                            <p:fltVal val="1"/>
                                          </p:val>
                                        </p:tav>
                                      </p:tavLst>
                                    </p:anim>
                                    <p:anim calcmode="lin" valueType="num">
                                      <p:cBhvr>
                                        <p:cTn id="147" dur="332" tmFilter="0, 0; 0.125,0.2665; 0.25,0.4; 0.375,0.465; 0.5,0.5;  0.625,0.535; 0.75,0.6; 0.875,0.7335; 1,1">
                                          <p:stCondLst>
                                            <p:cond delay="1324"/>
                                          </p:stCondLst>
                                        </p:cTn>
                                        <p:tgtEl>
                                          <p:spTgt spid="4">
                                            <p:txEl>
                                              <p:pRg st="3" end="3"/>
                                            </p:txEl>
                                          </p:spTgt>
                                        </p:tgtEl>
                                        <p:attrNameLst>
                                          <p:attrName>ppt_y</p:attrName>
                                        </p:attrNameLst>
                                      </p:cBhvr>
                                      <p:tavLst>
                                        <p:tav tm="0" fmla="#ppt_y-sin(pi*$)/27">
                                          <p:val>
                                            <p:fltVal val="0"/>
                                          </p:val>
                                        </p:tav>
                                        <p:tav tm="100000">
                                          <p:val>
                                            <p:fltVal val="1"/>
                                          </p:val>
                                        </p:tav>
                                      </p:tavLst>
                                    </p:anim>
                                    <p:anim calcmode="lin" valueType="num">
                                      <p:cBhvr>
                                        <p:cTn id="148" dur="164" tmFilter="0, 0; 0.125,0.2665; 0.25,0.4; 0.375,0.465; 0.5,0.5;  0.625,0.535; 0.75,0.6; 0.875,0.7335; 1,1">
                                          <p:stCondLst>
                                            <p:cond delay="1656"/>
                                          </p:stCondLst>
                                        </p:cTn>
                                        <p:tgtEl>
                                          <p:spTgt spid="4">
                                            <p:txEl>
                                              <p:pRg st="3" end="3"/>
                                            </p:txEl>
                                          </p:spTgt>
                                        </p:tgtEl>
                                        <p:attrNameLst>
                                          <p:attrName>ppt_y</p:attrName>
                                        </p:attrNameLst>
                                      </p:cBhvr>
                                      <p:tavLst>
                                        <p:tav tm="0" fmla="#ppt_y-sin(pi*$)/81">
                                          <p:val>
                                            <p:fltVal val="0"/>
                                          </p:val>
                                        </p:tav>
                                        <p:tav tm="100000">
                                          <p:val>
                                            <p:fltVal val="1"/>
                                          </p:val>
                                        </p:tav>
                                      </p:tavLst>
                                    </p:anim>
                                    <p:animScale>
                                      <p:cBhvr>
                                        <p:cTn id="149" dur="26">
                                          <p:stCondLst>
                                            <p:cond delay="650"/>
                                          </p:stCondLst>
                                        </p:cTn>
                                        <p:tgtEl>
                                          <p:spTgt spid="4">
                                            <p:txEl>
                                              <p:pRg st="3" end="3"/>
                                            </p:txEl>
                                          </p:spTgt>
                                        </p:tgtEl>
                                      </p:cBhvr>
                                      <p:to x="100000" y="60000"/>
                                    </p:animScale>
                                    <p:animScale>
                                      <p:cBhvr>
                                        <p:cTn id="150" dur="166" decel="50000">
                                          <p:stCondLst>
                                            <p:cond delay="676"/>
                                          </p:stCondLst>
                                        </p:cTn>
                                        <p:tgtEl>
                                          <p:spTgt spid="4">
                                            <p:txEl>
                                              <p:pRg st="3" end="3"/>
                                            </p:txEl>
                                          </p:spTgt>
                                        </p:tgtEl>
                                      </p:cBhvr>
                                      <p:to x="100000" y="100000"/>
                                    </p:animScale>
                                    <p:animScale>
                                      <p:cBhvr>
                                        <p:cTn id="151" dur="26">
                                          <p:stCondLst>
                                            <p:cond delay="1312"/>
                                          </p:stCondLst>
                                        </p:cTn>
                                        <p:tgtEl>
                                          <p:spTgt spid="4">
                                            <p:txEl>
                                              <p:pRg st="3" end="3"/>
                                            </p:txEl>
                                          </p:spTgt>
                                        </p:tgtEl>
                                      </p:cBhvr>
                                      <p:to x="100000" y="80000"/>
                                    </p:animScale>
                                    <p:animScale>
                                      <p:cBhvr>
                                        <p:cTn id="152" dur="166" decel="50000">
                                          <p:stCondLst>
                                            <p:cond delay="1338"/>
                                          </p:stCondLst>
                                        </p:cTn>
                                        <p:tgtEl>
                                          <p:spTgt spid="4">
                                            <p:txEl>
                                              <p:pRg st="3" end="3"/>
                                            </p:txEl>
                                          </p:spTgt>
                                        </p:tgtEl>
                                      </p:cBhvr>
                                      <p:to x="100000" y="100000"/>
                                    </p:animScale>
                                    <p:animScale>
                                      <p:cBhvr>
                                        <p:cTn id="153" dur="26">
                                          <p:stCondLst>
                                            <p:cond delay="1642"/>
                                          </p:stCondLst>
                                        </p:cTn>
                                        <p:tgtEl>
                                          <p:spTgt spid="4">
                                            <p:txEl>
                                              <p:pRg st="3" end="3"/>
                                            </p:txEl>
                                          </p:spTgt>
                                        </p:tgtEl>
                                      </p:cBhvr>
                                      <p:to x="100000" y="90000"/>
                                    </p:animScale>
                                    <p:animScale>
                                      <p:cBhvr>
                                        <p:cTn id="154" dur="166" decel="50000">
                                          <p:stCondLst>
                                            <p:cond delay="1668"/>
                                          </p:stCondLst>
                                        </p:cTn>
                                        <p:tgtEl>
                                          <p:spTgt spid="4">
                                            <p:txEl>
                                              <p:pRg st="3" end="3"/>
                                            </p:txEl>
                                          </p:spTgt>
                                        </p:tgtEl>
                                      </p:cBhvr>
                                      <p:to x="100000" y="100000"/>
                                    </p:animScale>
                                    <p:animScale>
                                      <p:cBhvr>
                                        <p:cTn id="155" dur="26">
                                          <p:stCondLst>
                                            <p:cond delay="1808"/>
                                          </p:stCondLst>
                                        </p:cTn>
                                        <p:tgtEl>
                                          <p:spTgt spid="4">
                                            <p:txEl>
                                              <p:pRg st="3" end="3"/>
                                            </p:txEl>
                                          </p:spTgt>
                                        </p:tgtEl>
                                      </p:cBhvr>
                                      <p:to x="100000" y="95000"/>
                                    </p:animScale>
                                    <p:animScale>
                                      <p:cBhvr>
                                        <p:cTn id="156" dur="166" decel="50000">
                                          <p:stCondLst>
                                            <p:cond delay="1834"/>
                                          </p:stCondLst>
                                        </p:cTn>
                                        <p:tgtEl>
                                          <p:spTgt spid="4">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allAtOnce"/>
      <p:bldP spid="4" grpId="0" build="allAtOnce"/>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3F3F3F"/>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430E0B-4175-610A-EB76-BB4D4CCB74E9}"/>
              </a:ext>
            </a:extLst>
          </p:cNvPr>
          <p:cNvSpPr>
            <a:spLocks noGrp="1"/>
          </p:cNvSpPr>
          <p:nvPr>
            <p:ph type="title"/>
          </p:nvPr>
        </p:nvSpPr>
        <p:spPr>
          <a:xfrm>
            <a:off x="686834" y="1153572"/>
            <a:ext cx="3200400" cy="4461163"/>
          </a:xfrm>
        </p:spPr>
        <p:txBody>
          <a:bodyPr>
            <a:normAutofit/>
          </a:bodyPr>
          <a:lstStyle/>
          <a:p>
            <a:r>
              <a:rPr lang="en-US" b="1">
                <a:solidFill>
                  <a:srgbClr val="FFFFFF"/>
                </a:solidFill>
              </a:rPr>
              <a:t>Release Planning Timeline</a:t>
            </a:r>
            <a:endParaRPr lang="en-US" b="1">
              <a:solidFill>
                <a:srgbClr val="FFFFFF"/>
              </a:solidFill>
              <a:cs typeface="Calibri Light"/>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2AE0E88-860F-D4B2-229D-13DDDEDE4B6E}"/>
              </a:ext>
            </a:extLst>
          </p:cNvPr>
          <p:cNvSpPr>
            <a:spLocks noGrp="1"/>
          </p:cNvSpPr>
          <p:nvPr>
            <p:ph idx="1"/>
          </p:nvPr>
        </p:nvSpPr>
        <p:spPr>
          <a:xfrm>
            <a:off x="4447308" y="591344"/>
            <a:ext cx="6906491" cy="5585619"/>
          </a:xfrm>
        </p:spPr>
        <p:txBody>
          <a:bodyPr anchor="ctr">
            <a:normAutofit lnSpcReduction="10000"/>
          </a:bodyPr>
          <a:lstStyle/>
          <a:p>
            <a:pPr marL="0" indent="0">
              <a:buNone/>
            </a:pPr>
            <a:r>
              <a:rPr lang="en-US" sz="2400" b="1">
                <a:solidFill>
                  <a:schemeClr val="bg1"/>
                </a:solidFill>
              </a:rPr>
              <a:t>6 months from earliest projected release date:</a:t>
            </a:r>
          </a:p>
          <a:p>
            <a:pPr marL="0" indent="0">
              <a:buNone/>
            </a:pPr>
            <a:r>
              <a:rPr lang="en-US" sz="2400">
                <a:solidFill>
                  <a:schemeClr val="bg1"/>
                </a:solidFill>
              </a:rPr>
              <a:t>	Pre-Release Class </a:t>
            </a:r>
            <a:endParaRPr lang="en-US" sz="2400">
              <a:solidFill>
                <a:schemeClr val="bg1"/>
              </a:solidFill>
              <a:cs typeface="Calibri"/>
            </a:endParaRPr>
          </a:p>
          <a:p>
            <a:pPr marL="0" indent="0">
              <a:buNone/>
            </a:pPr>
            <a:r>
              <a:rPr lang="en-US" sz="2400" b="1">
                <a:solidFill>
                  <a:schemeClr val="bg1"/>
                </a:solidFill>
              </a:rPr>
              <a:t>4-6 months to release:</a:t>
            </a:r>
            <a:endParaRPr lang="en-US" sz="2400" b="1">
              <a:solidFill>
                <a:schemeClr val="bg1"/>
              </a:solidFill>
              <a:cs typeface="Calibri"/>
            </a:endParaRPr>
          </a:p>
          <a:p>
            <a:pPr marL="914400" lvl="2" indent="0">
              <a:buNone/>
            </a:pPr>
            <a:r>
              <a:rPr lang="en-US" sz="2400">
                <a:solidFill>
                  <a:schemeClr val="bg1"/>
                </a:solidFill>
              </a:rPr>
              <a:t>Release plan file preparation, review, and submission</a:t>
            </a:r>
            <a:endParaRPr lang="en-US" sz="2400">
              <a:solidFill>
                <a:schemeClr val="bg1"/>
              </a:solidFill>
              <a:cs typeface="Calibri"/>
            </a:endParaRPr>
          </a:p>
          <a:p>
            <a:pPr marL="914400" lvl="2" indent="0">
              <a:buNone/>
            </a:pPr>
            <a:r>
              <a:rPr lang="en-US" sz="2400">
                <a:solidFill>
                  <a:schemeClr val="bg1"/>
                </a:solidFill>
                <a:cs typeface="Calibri"/>
              </a:rPr>
              <a:t>Determine County of Record/Supervision</a:t>
            </a:r>
          </a:p>
          <a:p>
            <a:pPr marL="914400" lvl="2" indent="0">
              <a:buNone/>
            </a:pPr>
            <a:r>
              <a:rPr lang="en-US" sz="2400">
                <a:solidFill>
                  <a:schemeClr val="bg1"/>
                </a:solidFill>
                <a:cs typeface="Calibri"/>
              </a:rPr>
              <a:t>One-on-one meetings</a:t>
            </a:r>
            <a:endParaRPr lang="en-US" sz="2400">
              <a:solidFill>
                <a:schemeClr val="bg1"/>
              </a:solidFill>
            </a:endParaRPr>
          </a:p>
          <a:p>
            <a:pPr marL="0" indent="0">
              <a:buNone/>
            </a:pPr>
            <a:r>
              <a:rPr lang="en-US" sz="2400" b="1">
                <a:solidFill>
                  <a:schemeClr val="bg1"/>
                </a:solidFill>
              </a:rPr>
              <a:t>1 month to release: </a:t>
            </a:r>
            <a:endParaRPr lang="en-US">
              <a:solidFill>
                <a:schemeClr val="bg1"/>
              </a:solidFill>
            </a:endParaRPr>
          </a:p>
          <a:p>
            <a:pPr marL="914400" lvl="2" indent="0">
              <a:buNone/>
            </a:pPr>
            <a:r>
              <a:rPr lang="en-US" sz="2400">
                <a:solidFill>
                  <a:schemeClr val="bg1"/>
                </a:solidFill>
              </a:rPr>
              <a:t>One-on-one meetings</a:t>
            </a:r>
            <a:endParaRPr lang="en-US">
              <a:solidFill>
                <a:schemeClr val="bg1"/>
              </a:solidFill>
            </a:endParaRPr>
          </a:p>
          <a:p>
            <a:pPr marL="914400" lvl="2" indent="0">
              <a:buNone/>
            </a:pPr>
            <a:r>
              <a:rPr lang="en-US" sz="2400">
                <a:solidFill>
                  <a:schemeClr val="bg1"/>
                </a:solidFill>
              </a:rPr>
              <a:t>Post-Prison Supervision Orders</a:t>
            </a:r>
            <a:endParaRPr lang="en-US" sz="2400">
              <a:solidFill>
                <a:schemeClr val="bg1"/>
              </a:solidFill>
              <a:cs typeface="Calibri"/>
            </a:endParaRPr>
          </a:p>
          <a:p>
            <a:pPr marL="914400" lvl="2" indent="0">
              <a:buNone/>
            </a:pPr>
            <a:r>
              <a:rPr lang="en-US" sz="2400">
                <a:solidFill>
                  <a:schemeClr val="bg1"/>
                </a:solidFill>
              </a:rPr>
              <a:t>DHS/SNAP Interview </a:t>
            </a:r>
            <a:endParaRPr lang="en-US" sz="2400">
              <a:solidFill>
                <a:schemeClr val="bg1"/>
              </a:solidFill>
              <a:cs typeface="Calibri"/>
            </a:endParaRPr>
          </a:p>
          <a:p>
            <a:pPr marL="0" indent="0">
              <a:buNone/>
            </a:pPr>
            <a:r>
              <a:rPr lang="en-US" sz="2400" b="1">
                <a:solidFill>
                  <a:schemeClr val="bg1"/>
                </a:solidFill>
                <a:cs typeface="Calibri"/>
              </a:rPr>
              <a:t>2 weeks to release: </a:t>
            </a:r>
            <a:endParaRPr lang="en-US" sz="2400">
              <a:solidFill>
                <a:schemeClr val="bg1"/>
              </a:solidFill>
              <a:cs typeface="Calibri"/>
            </a:endParaRPr>
          </a:p>
          <a:p>
            <a:pPr marL="914400" lvl="2" indent="0">
              <a:buNone/>
            </a:pPr>
            <a:r>
              <a:rPr lang="en-US" sz="2400">
                <a:solidFill>
                  <a:schemeClr val="bg1"/>
                </a:solidFill>
                <a:cs typeface="Calibri"/>
              </a:rPr>
              <a:t>One-on-one meetings</a:t>
            </a:r>
          </a:p>
          <a:p>
            <a:pPr marL="914400" lvl="2" indent="0">
              <a:buNone/>
            </a:pPr>
            <a:r>
              <a:rPr lang="en-US" sz="2400">
                <a:solidFill>
                  <a:schemeClr val="bg1"/>
                </a:solidFill>
                <a:cs typeface="Calibri"/>
              </a:rPr>
              <a:t>Confirm final transportation arrangements</a:t>
            </a:r>
            <a:endParaRPr lang="en-US">
              <a:solidFill>
                <a:schemeClr val="bg1"/>
              </a:solidFill>
            </a:endParaRPr>
          </a:p>
          <a:p>
            <a:pPr marL="914400" lvl="2" indent="0">
              <a:buNone/>
            </a:pPr>
            <a:r>
              <a:rPr lang="en-US" sz="2400">
                <a:solidFill>
                  <a:schemeClr val="bg1"/>
                </a:solidFill>
                <a:cs typeface="Calibri"/>
              </a:rPr>
              <a:t>Check for changes to release plans</a:t>
            </a:r>
          </a:p>
        </p:txBody>
      </p:sp>
    </p:spTree>
    <p:extLst>
      <p:ext uri="{BB962C8B-B14F-4D97-AF65-F5344CB8AC3E}">
        <p14:creationId xmlns:p14="http://schemas.microsoft.com/office/powerpoint/2010/main" val="3598451121"/>
      </p:ext>
    </p:extLst>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3F3F3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DE306-11AF-9A2E-62D4-ECACC8317A30}"/>
              </a:ext>
            </a:extLst>
          </p:cNvPr>
          <p:cNvSpPr>
            <a:spLocks noGrp="1"/>
          </p:cNvSpPr>
          <p:nvPr>
            <p:ph type="title"/>
          </p:nvPr>
        </p:nvSpPr>
        <p:spPr>
          <a:xfrm>
            <a:off x="838200" y="294104"/>
            <a:ext cx="10515600" cy="1325563"/>
          </a:xfrm>
          <a:solidFill>
            <a:schemeClr val="accent2"/>
          </a:solidFill>
          <a:effectLst>
            <a:reflection blurRad="6350" stA="52000" endA="300" endPos="35000" dir="5400000" sy="-100000" algn="bl" rotWithShape="0"/>
            <a:softEdge rad="63500"/>
          </a:effectLst>
        </p:spPr>
        <p:txBody>
          <a:bodyPr/>
          <a:lstStyle/>
          <a:p>
            <a:pPr algn="ctr"/>
            <a:r>
              <a:rPr lang="en-US" sz="3600" dirty="0">
                <a:solidFill>
                  <a:schemeClr val="bg1"/>
                </a:solidFill>
                <a:cs typeface="Calibri Light"/>
              </a:rPr>
              <a:t>Case Management – Topics of Interest </a:t>
            </a:r>
          </a:p>
        </p:txBody>
      </p:sp>
      <p:sp>
        <p:nvSpPr>
          <p:cNvPr id="3" name="Content Placeholder 2">
            <a:extLst>
              <a:ext uri="{FF2B5EF4-FFF2-40B4-BE49-F238E27FC236}">
                <a16:creationId xmlns:a16="http://schemas.microsoft.com/office/drawing/2014/main" id="{4E073AC8-E9B2-3E70-5AAB-64A23BEECD2F}"/>
              </a:ext>
            </a:extLst>
          </p:cNvPr>
          <p:cNvSpPr>
            <a:spLocks noGrp="1"/>
          </p:cNvSpPr>
          <p:nvPr>
            <p:ph idx="1"/>
          </p:nvPr>
        </p:nvSpPr>
        <p:spPr>
          <a:xfrm>
            <a:off x="452582" y="2319788"/>
            <a:ext cx="11286836" cy="3698374"/>
          </a:xfrm>
          <a:ln w="25400">
            <a:solidFill>
              <a:schemeClr val="accent2"/>
            </a:solidFill>
          </a:ln>
        </p:spPr>
        <p:txBody>
          <a:bodyPr vert="horz" lIns="91440" tIns="45720" rIns="91440" bIns="45720" rtlCol="0" anchor="t">
            <a:normAutofit/>
          </a:bodyPr>
          <a:lstStyle/>
          <a:p>
            <a:pPr marL="342900" indent="-342900">
              <a:spcBef>
                <a:spcPts val="0"/>
              </a:spcBef>
            </a:pPr>
            <a:endParaRPr lang="en-US" sz="2400" b="1" u="sng" dirty="0">
              <a:solidFill>
                <a:schemeClr val="bg1"/>
              </a:solidFill>
              <a:latin typeface="+mj-lt"/>
              <a:cs typeface="Calibri Light"/>
            </a:endParaRPr>
          </a:p>
          <a:p>
            <a:pPr marL="342900" indent="-342900">
              <a:spcBef>
                <a:spcPts val="0"/>
              </a:spcBef>
              <a:spcAft>
                <a:spcPts val="1600"/>
              </a:spcAft>
            </a:pPr>
            <a:r>
              <a:rPr lang="en-US" sz="3200" dirty="0">
                <a:solidFill>
                  <a:schemeClr val="bg1"/>
                </a:solidFill>
                <a:latin typeface="Calibri"/>
                <a:cs typeface="Calibri"/>
              </a:rPr>
              <a:t>Release Documents: ID, SSC, BC, SNAP, OHP</a:t>
            </a:r>
          </a:p>
          <a:p>
            <a:pPr marL="342900" indent="-342900">
              <a:spcBef>
                <a:spcPts val="0"/>
              </a:spcBef>
              <a:spcAft>
                <a:spcPts val="1600"/>
              </a:spcAft>
            </a:pPr>
            <a:r>
              <a:rPr lang="en-US" sz="3200" dirty="0">
                <a:solidFill>
                  <a:schemeClr val="bg1"/>
                </a:solidFill>
                <a:latin typeface="Calibri"/>
                <a:cs typeface="Calibri"/>
              </a:rPr>
              <a:t>County Waiver Requests</a:t>
            </a:r>
          </a:p>
          <a:p>
            <a:pPr marL="342900" indent="-342900">
              <a:spcBef>
                <a:spcPts val="0"/>
              </a:spcBef>
              <a:spcAft>
                <a:spcPts val="1600"/>
              </a:spcAft>
            </a:pPr>
            <a:r>
              <a:rPr lang="en-US" sz="3200" dirty="0">
                <a:solidFill>
                  <a:schemeClr val="bg1"/>
                </a:solidFill>
                <a:latin typeface="Calibri"/>
                <a:cs typeface="Calibri"/>
              </a:rPr>
              <a:t>Interstate Compact Requests</a:t>
            </a:r>
          </a:p>
          <a:p>
            <a:pPr marL="342900" indent="-342900">
              <a:spcBef>
                <a:spcPts val="0"/>
              </a:spcBef>
              <a:spcAft>
                <a:spcPts val="1600"/>
              </a:spcAft>
            </a:pPr>
            <a:r>
              <a:rPr lang="en-US" sz="3200" dirty="0">
                <a:solidFill>
                  <a:schemeClr val="bg1"/>
                </a:solidFill>
                <a:latin typeface="Calibri"/>
                <a:cs typeface="Calibri"/>
              </a:rPr>
              <a:t>Transition Release Funds </a:t>
            </a:r>
          </a:p>
          <a:p>
            <a:pPr marL="342900" indent="-342900">
              <a:spcBef>
                <a:spcPts val="0"/>
              </a:spcBef>
              <a:spcAft>
                <a:spcPts val="1600"/>
              </a:spcAft>
            </a:pPr>
            <a:r>
              <a:rPr lang="en-US" sz="3200" dirty="0">
                <a:solidFill>
                  <a:schemeClr val="bg1"/>
                </a:solidFill>
                <a:latin typeface="Calibri"/>
                <a:cs typeface="Calibri"/>
              </a:rPr>
              <a:t>Institution Transfers </a:t>
            </a:r>
          </a:p>
          <a:p>
            <a:pPr marL="342900" indent="-342900">
              <a:spcBef>
                <a:spcPts val="0"/>
              </a:spcBef>
              <a:spcAft>
                <a:spcPts val="1000"/>
              </a:spcAft>
            </a:pPr>
            <a:endParaRPr lang="en-US" sz="2400" dirty="0">
              <a:solidFill>
                <a:schemeClr val="bg1"/>
              </a:solidFill>
              <a:effectLst/>
              <a:latin typeface="+mj-lt"/>
              <a:ea typeface="Calibri" panose="020F0502020204030204" pitchFamily="34" charset="0"/>
              <a:cs typeface="Times New Roman" panose="02020603050405020304" pitchFamily="18" charset="0"/>
            </a:endParaRPr>
          </a:p>
          <a:p>
            <a:pPr marL="0" marR="0" lvl="0" indent="0">
              <a:lnSpc>
                <a:spcPct val="107000"/>
              </a:lnSpc>
              <a:spcBef>
                <a:spcPts val="600"/>
              </a:spcBef>
              <a:buNone/>
            </a:pPr>
            <a:endParaRPr lang="en-US" sz="2400" dirty="0">
              <a:solidFill>
                <a:schemeClr val="bg1"/>
              </a:solidFill>
              <a:effectLst/>
              <a:latin typeface="+mj-lt"/>
              <a:ea typeface="Calibri" panose="020F0502020204030204" pitchFamily="34" charset="0"/>
              <a:cs typeface="Times New Roman" panose="02020603050405020304" pitchFamily="18" charset="0"/>
            </a:endParaRPr>
          </a:p>
          <a:p>
            <a:pPr marL="0" marR="0" lvl="0" indent="0">
              <a:lnSpc>
                <a:spcPct val="107000"/>
              </a:lnSpc>
              <a:spcBef>
                <a:spcPts val="600"/>
              </a:spcBef>
              <a:buNone/>
            </a:pPr>
            <a:endParaRPr lang="en-US" sz="2400" dirty="0">
              <a:solidFill>
                <a:schemeClr val="bg1"/>
              </a:solidFill>
              <a:effectLst/>
              <a:latin typeface="+mj-lt"/>
              <a:ea typeface="Calibri" panose="020F0502020204030204" pitchFamily="34" charset="0"/>
              <a:cs typeface="Times New Roman" panose="02020603050405020304" pitchFamily="18" charset="0"/>
            </a:endParaRPr>
          </a:p>
          <a:p>
            <a:pPr marL="0" marR="0" lvl="0" indent="0">
              <a:lnSpc>
                <a:spcPct val="107000"/>
              </a:lnSpc>
              <a:spcBef>
                <a:spcPts val="600"/>
              </a:spcBef>
              <a:buNone/>
            </a:pPr>
            <a:endParaRPr lang="en-US" sz="2400" dirty="0">
              <a:solidFill>
                <a:schemeClr val="bg1"/>
              </a:solidFill>
              <a:effectLst/>
              <a:latin typeface="+mj-lt"/>
              <a:ea typeface="Calibri" panose="020F0502020204030204" pitchFamily="34" charset="0"/>
              <a:cs typeface="Times New Roman" panose="02020603050405020304" pitchFamily="18" charset="0"/>
            </a:endParaRPr>
          </a:p>
          <a:p>
            <a:endParaRPr lang="en-US" dirty="0">
              <a:solidFill>
                <a:schemeClr val="bg1"/>
              </a:solidFill>
            </a:endParaRPr>
          </a:p>
        </p:txBody>
      </p:sp>
    </p:spTree>
    <p:extLst>
      <p:ext uri="{BB962C8B-B14F-4D97-AF65-F5344CB8AC3E}">
        <p14:creationId xmlns:p14="http://schemas.microsoft.com/office/powerpoint/2010/main" val="39301764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3F3F3F"/>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475012-071F-2D49-3CB9-9F34DF49BBD9}"/>
              </a:ext>
            </a:extLst>
          </p:cNvPr>
          <p:cNvSpPr>
            <a:spLocks noGrp="1"/>
          </p:cNvSpPr>
          <p:nvPr>
            <p:ph idx="1"/>
          </p:nvPr>
        </p:nvSpPr>
        <p:spPr>
          <a:xfrm>
            <a:off x="756558" y="2323035"/>
            <a:ext cx="10524672" cy="4006101"/>
          </a:xfrm>
          <a:ln w="41275">
            <a:solidFill>
              <a:schemeClr val="accent2"/>
            </a:solidFill>
          </a:ln>
        </p:spPr>
        <p:txBody>
          <a:bodyPr vert="horz" lIns="91440" tIns="45720" rIns="91440" bIns="45720" rtlCol="0" anchor="t">
            <a:normAutofit/>
          </a:bodyPr>
          <a:lstStyle/>
          <a:p>
            <a:pPr marL="0" indent="0">
              <a:lnSpc>
                <a:spcPct val="100000"/>
              </a:lnSpc>
              <a:spcBef>
                <a:spcPts val="0"/>
              </a:spcBef>
              <a:spcAft>
                <a:spcPts val="1000"/>
              </a:spcAft>
              <a:buNone/>
            </a:pPr>
            <a:endParaRPr lang="en-US" sz="3200" dirty="0">
              <a:solidFill>
                <a:schemeClr val="bg1"/>
              </a:solidFill>
              <a:latin typeface="Calibri"/>
              <a:ea typeface="Calibri" panose="020F0502020204030204" pitchFamily="34" charset="0"/>
              <a:cs typeface="Times New Roman"/>
            </a:endParaRPr>
          </a:p>
          <a:p>
            <a:pPr marL="457200" indent="-457200">
              <a:lnSpc>
                <a:spcPct val="100000"/>
              </a:lnSpc>
              <a:spcBef>
                <a:spcPts val="0"/>
              </a:spcBef>
              <a:spcAft>
                <a:spcPts val="1000"/>
              </a:spcAft>
            </a:pPr>
            <a:r>
              <a:rPr lang="en-US" sz="3200" dirty="0">
                <a:solidFill>
                  <a:schemeClr val="bg1"/>
                </a:solidFill>
                <a:latin typeface="Calibri"/>
                <a:ea typeface="Calibri" panose="020F0502020204030204" pitchFamily="34" charset="0"/>
                <a:cs typeface="Times New Roman"/>
              </a:rPr>
              <a:t>AIC Field Trips </a:t>
            </a:r>
          </a:p>
          <a:p>
            <a:pPr marL="457200" indent="-457200">
              <a:lnSpc>
                <a:spcPct val="100000"/>
              </a:lnSpc>
              <a:spcBef>
                <a:spcPts val="0"/>
              </a:spcBef>
              <a:spcAft>
                <a:spcPts val="1000"/>
              </a:spcAft>
            </a:pPr>
            <a:r>
              <a:rPr lang="en-US" sz="3200" dirty="0">
                <a:solidFill>
                  <a:schemeClr val="bg1"/>
                </a:solidFill>
                <a:latin typeface="Calibri"/>
                <a:cs typeface="Calibri"/>
              </a:rPr>
              <a:t>Detainers </a:t>
            </a:r>
            <a:endParaRPr lang="en-US" sz="3200" dirty="0">
              <a:solidFill>
                <a:schemeClr val="bg1"/>
              </a:solidFill>
              <a:latin typeface="Calibri"/>
              <a:ea typeface="Calibri" panose="020F0502020204030204" pitchFamily="34" charset="0"/>
              <a:cs typeface="Times New Roman" panose="02020603050405020304" pitchFamily="18" charset="0"/>
            </a:endParaRPr>
          </a:p>
          <a:p>
            <a:pPr marL="457200" indent="-457200">
              <a:lnSpc>
                <a:spcPct val="100000"/>
              </a:lnSpc>
              <a:spcBef>
                <a:spcPts val="0"/>
              </a:spcBef>
              <a:spcAft>
                <a:spcPts val="1000"/>
              </a:spcAft>
            </a:pPr>
            <a:r>
              <a:rPr lang="en-US" sz="3200" dirty="0">
                <a:solidFill>
                  <a:schemeClr val="bg1"/>
                </a:solidFill>
                <a:latin typeface="Calibri"/>
                <a:cs typeface="Calibri"/>
              </a:rPr>
              <a:t>Community Corrections: reporting, housing, STTL, </a:t>
            </a:r>
            <a:r>
              <a:rPr lang="en-US" sz="3200" dirty="0">
                <a:solidFill>
                  <a:schemeClr val="bg1"/>
                </a:solidFill>
                <a:latin typeface="Calibri"/>
                <a:ea typeface="Calibri" panose="020F0502020204030204" pitchFamily="34" charset="0"/>
                <a:cs typeface="Times New Roman"/>
              </a:rPr>
              <a:t>PO Reach-Ins, Mentors, </a:t>
            </a:r>
            <a:r>
              <a:rPr lang="en-US" sz="3200" dirty="0" err="1">
                <a:solidFill>
                  <a:schemeClr val="bg1"/>
                </a:solidFill>
                <a:latin typeface="Calibri"/>
                <a:ea typeface="Calibri" panose="020F0502020204030204" pitchFamily="34" charset="0"/>
                <a:cs typeface="Times New Roman"/>
              </a:rPr>
              <a:t>etc</a:t>
            </a:r>
            <a:endParaRPr lang="en-US" sz="3200" dirty="0">
              <a:solidFill>
                <a:schemeClr val="bg1"/>
              </a:solidFill>
              <a:latin typeface="Calibri"/>
              <a:ea typeface="Calibri" panose="020F0502020204030204" pitchFamily="34" charset="0"/>
              <a:cs typeface="Times New Roman"/>
            </a:endParaRPr>
          </a:p>
          <a:p>
            <a:pPr marL="457200" indent="-457200">
              <a:lnSpc>
                <a:spcPct val="100000"/>
              </a:lnSpc>
              <a:spcBef>
                <a:spcPts val="0"/>
              </a:spcBef>
              <a:spcAft>
                <a:spcPts val="1000"/>
              </a:spcAft>
            </a:pPr>
            <a:r>
              <a:rPr lang="en-US" sz="3200" dirty="0">
                <a:solidFill>
                  <a:schemeClr val="bg1"/>
                </a:solidFill>
                <a:latin typeface="Calibri"/>
                <a:ea typeface="Calibri" panose="020F0502020204030204" pitchFamily="34" charset="0"/>
                <a:cs typeface="Times New Roman"/>
              </a:rPr>
              <a:t>Medical</a:t>
            </a:r>
            <a:r>
              <a:rPr lang="en-US" sz="3200" dirty="0">
                <a:solidFill>
                  <a:schemeClr val="bg1"/>
                </a:solidFill>
                <a:latin typeface="Calibri"/>
                <a:cs typeface="Times New Roman"/>
              </a:rPr>
              <a:t> &amp; Behavioral Health</a:t>
            </a:r>
            <a:endParaRPr lang="en-US" dirty="0">
              <a:cs typeface="Calibri" panose="020F0502020204030204"/>
            </a:endParaRPr>
          </a:p>
          <a:p>
            <a:endParaRPr lang="en-US" dirty="0">
              <a:cs typeface="Calibri" panose="020F0502020204030204"/>
            </a:endParaRPr>
          </a:p>
        </p:txBody>
      </p:sp>
      <p:sp>
        <p:nvSpPr>
          <p:cNvPr id="4" name="Title 1">
            <a:extLst>
              <a:ext uri="{FF2B5EF4-FFF2-40B4-BE49-F238E27FC236}">
                <a16:creationId xmlns:a16="http://schemas.microsoft.com/office/drawing/2014/main" id="{676BF35B-90AA-70F8-A6C5-C02B39FEAB76}"/>
              </a:ext>
            </a:extLst>
          </p:cNvPr>
          <p:cNvSpPr>
            <a:spLocks noGrp="1"/>
          </p:cNvSpPr>
          <p:nvPr>
            <p:ph type="title"/>
          </p:nvPr>
        </p:nvSpPr>
        <p:spPr>
          <a:xfrm>
            <a:off x="756558" y="416208"/>
            <a:ext cx="10515600" cy="1325563"/>
          </a:xfrm>
          <a:solidFill>
            <a:schemeClr val="accent2"/>
          </a:solidFill>
          <a:effectLst>
            <a:reflection blurRad="6350" stA="52000" endA="300" endPos="35000" dir="5400000" sy="-100000" algn="bl" rotWithShape="0"/>
            <a:softEdge rad="63500"/>
          </a:effectLst>
        </p:spPr>
        <p:txBody>
          <a:bodyPr/>
          <a:lstStyle/>
          <a:p>
            <a:pPr algn="ctr"/>
            <a:r>
              <a:rPr lang="en-US" sz="3600">
                <a:solidFill>
                  <a:schemeClr val="bg1"/>
                </a:solidFill>
                <a:latin typeface="calibri light"/>
                <a:cs typeface="calibri light"/>
              </a:rPr>
              <a:t>Case Management Highlights</a:t>
            </a:r>
            <a:r>
              <a:rPr lang="en-US" sz="4000">
                <a:solidFill>
                  <a:schemeClr val="bg1"/>
                </a:solidFill>
                <a:latin typeface="calibri light"/>
                <a:cs typeface="calibri light"/>
              </a:rPr>
              <a:t> - Topics of Interest</a:t>
            </a:r>
            <a:endParaRPr lang="en-US" dirty="0">
              <a:solidFill>
                <a:schemeClr val="bg1"/>
              </a:solidFill>
            </a:endParaRPr>
          </a:p>
        </p:txBody>
      </p:sp>
    </p:spTree>
    <p:extLst>
      <p:ext uri="{BB962C8B-B14F-4D97-AF65-F5344CB8AC3E}">
        <p14:creationId xmlns:p14="http://schemas.microsoft.com/office/powerpoint/2010/main" val="188370200"/>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48" name="Freeform: Shape 2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Freeform: Shape 3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AB85EAE-B3D5-6A57-BF4D-CDD82403BBE7}"/>
              </a:ext>
            </a:extLst>
          </p:cNvPr>
          <p:cNvSpPr>
            <a:spLocks noGrp="1"/>
          </p:cNvSpPr>
          <p:nvPr>
            <p:ph type="title"/>
          </p:nvPr>
        </p:nvSpPr>
        <p:spPr>
          <a:xfrm>
            <a:off x="804672" y="1412489"/>
            <a:ext cx="2871095" cy="2127124"/>
          </a:xfrm>
        </p:spPr>
        <p:txBody>
          <a:bodyPr vert="horz" lIns="91440" tIns="45720" rIns="91440" bIns="45720" rtlCol="0" anchor="t">
            <a:normAutofit/>
          </a:bodyPr>
          <a:lstStyle/>
          <a:p>
            <a:r>
              <a:rPr lang="en-US" sz="3600" kern="1200">
                <a:solidFill>
                  <a:schemeClr val="bg1"/>
                </a:solidFill>
                <a:latin typeface="+mj-lt"/>
                <a:ea typeface="+mj-ea"/>
                <a:cs typeface="+mj-cs"/>
              </a:rPr>
              <a:t>Reentry Benefits</a:t>
            </a:r>
          </a:p>
        </p:txBody>
      </p:sp>
      <p:sp>
        <p:nvSpPr>
          <p:cNvPr id="3" name="Content Placeholder 2">
            <a:extLst>
              <a:ext uri="{FF2B5EF4-FFF2-40B4-BE49-F238E27FC236}">
                <a16:creationId xmlns:a16="http://schemas.microsoft.com/office/drawing/2014/main" id="{887BB483-B3C8-A61D-3691-260A75891A28}"/>
              </a:ext>
            </a:extLst>
          </p:cNvPr>
          <p:cNvSpPr>
            <a:spLocks noGrp="1"/>
          </p:cNvSpPr>
          <p:nvPr>
            <p:ph idx="1"/>
          </p:nvPr>
        </p:nvSpPr>
        <p:spPr>
          <a:xfrm>
            <a:off x="5033891" y="269489"/>
            <a:ext cx="6081783" cy="1856703"/>
          </a:xfrm>
        </p:spPr>
        <p:txBody>
          <a:bodyPr vert="horz" lIns="91440" tIns="45720" rIns="91440" bIns="45720" rtlCol="0" anchor="t">
            <a:normAutofit/>
          </a:bodyPr>
          <a:lstStyle/>
          <a:p>
            <a:pPr marL="0" indent="0" algn="ctr">
              <a:buNone/>
            </a:pPr>
            <a:r>
              <a:rPr lang="en-US" sz="3600"/>
              <a:t>1 Reentry Benefits Coordinator &amp;</a:t>
            </a:r>
            <a:endParaRPr lang="en-US"/>
          </a:p>
          <a:p>
            <a:pPr marL="0" indent="0" algn="ctr">
              <a:buNone/>
            </a:pPr>
            <a:r>
              <a:rPr lang="en-US" sz="3600"/>
              <a:t>2 Reentry Benefits Assistors</a:t>
            </a:r>
            <a:endParaRPr lang="en-US" sz="3600">
              <a:cs typeface="Calibri" panose="020F0502020204030204"/>
            </a:endParaRPr>
          </a:p>
        </p:txBody>
      </p:sp>
      <p:sp>
        <p:nvSpPr>
          <p:cNvPr id="4" name="TextBox 3">
            <a:extLst>
              <a:ext uri="{FF2B5EF4-FFF2-40B4-BE49-F238E27FC236}">
                <a16:creationId xmlns:a16="http://schemas.microsoft.com/office/drawing/2014/main" id="{738F5F39-F92D-972F-EA9C-D6E2B4629371}"/>
              </a:ext>
            </a:extLst>
          </p:cNvPr>
          <p:cNvSpPr txBox="1"/>
          <p:nvPr/>
        </p:nvSpPr>
        <p:spPr>
          <a:xfrm>
            <a:off x="5295900" y="2247901"/>
            <a:ext cx="6081784" cy="4200524"/>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sz="2000"/>
              <a:t>Last 120 days:</a:t>
            </a:r>
          </a:p>
          <a:p>
            <a:pPr marL="457200" indent="-228600">
              <a:lnSpc>
                <a:spcPct val="90000"/>
              </a:lnSpc>
              <a:spcAft>
                <a:spcPts val="600"/>
              </a:spcAft>
              <a:buFont typeface="Arial" panose="020B0604020202020204" pitchFamily="34" charset="0"/>
              <a:buChar char="•"/>
            </a:pPr>
            <a:r>
              <a:rPr lang="en-US" sz="2000"/>
              <a:t>SS application for those that qualify </a:t>
            </a:r>
          </a:p>
          <a:p>
            <a:pPr indent="-228600">
              <a:lnSpc>
                <a:spcPct val="90000"/>
              </a:lnSpc>
              <a:spcAft>
                <a:spcPts val="600"/>
              </a:spcAft>
              <a:buFont typeface="Arial" panose="020B0604020202020204" pitchFamily="34" charset="0"/>
              <a:buChar char="•"/>
            </a:pPr>
            <a:r>
              <a:rPr lang="en-US" sz="2000"/>
              <a:t>Last 60 days: </a:t>
            </a:r>
          </a:p>
          <a:p>
            <a:pPr marL="457200" indent="-228600">
              <a:lnSpc>
                <a:spcPct val="90000"/>
              </a:lnSpc>
              <a:spcAft>
                <a:spcPts val="600"/>
              </a:spcAft>
              <a:buFont typeface="Arial" panose="020B0604020202020204" pitchFamily="34" charset="0"/>
              <a:buChar char="•"/>
            </a:pPr>
            <a:r>
              <a:rPr lang="en-US" sz="2000"/>
              <a:t>Coordinator collaborates with ODHS to identify who needs to complete an application</a:t>
            </a:r>
          </a:p>
          <a:p>
            <a:pPr marL="457200" indent="-228600">
              <a:lnSpc>
                <a:spcPct val="90000"/>
              </a:lnSpc>
              <a:spcAft>
                <a:spcPts val="600"/>
              </a:spcAft>
              <a:buFont typeface="Arial" panose="020B0604020202020204" pitchFamily="34" charset="0"/>
              <a:buChar char="•"/>
            </a:pPr>
            <a:r>
              <a:rPr lang="en-US" sz="2000"/>
              <a:t>Meets with everyone that needs to complete the application</a:t>
            </a:r>
          </a:p>
          <a:p>
            <a:pPr marL="457200" indent="-228600">
              <a:lnSpc>
                <a:spcPct val="90000"/>
              </a:lnSpc>
              <a:spcAft>
                <a:spcPts val="600"/>
              </a:spcAft>
              <a:buFont typeface="Arial" panose="020B0604020202020204" pitchFamily="34" charset="0"/>
              <a:buChar char="•"/>
            </a:pPr>
            <a:r>
              <a:rPr lang="en-US" sz="2000"/>
              <a:t>65+ completes application with Coordinator</a:t>
            </a:r>
          </a:p>
          <a:p>
            <a:pPr indent="-228600">
              <a:lnSpc>
                <a:spcPct val="90000"/>
              </a:lnSpc>
              <a:spcAft>
                <a:spcPts val="600"/>
              </a:spcAft>
              <a:buFont typeface="Arial" panose="020B0604020202020204" pitchFamily="34" charset="0"/>
              <a:buChar char="•"/>
            </a:pPr>
            <a:r>
              <a:rPr lang="en-US" sz="2000"/>
              <a:t>Last 30 days:</a:t>
            </a:r>
          </a:p>
          <a:p>
            <a:pPr marL="457200" indent="-228600">
              <a:lnSpc>
                <a:spcPct val="90000"/>
              </a:lnSpc>
              <a:spcAft>
                <a:spcPts val="600"/>
              </a:spcAft>
              <a:buFont typeface="Arial" panose="020B0604020202020204" pitchFamily="34" charset="0"/>
              <a:buChar char="•"/>
            </a:pPr>
            <a:r>
              <a:rPr lang="en-US" sz="2000"/>
              <a:t>Submits application</a:t>
            </a:r>
          </a:p>
          <a:p>
            <a:pPr indent="-228600">
              <a:lnSpc>
                <a:spcPct val="90000"/>
              </a:lnSpc>
              <a:spcAft>
                <a:spcPts val="600"/>
              </a:spcAft>
              <a:buFont typeface="Arial" panose="020B0604020202020204" pitchFamily="34" charset="0"/>
              <a:buChar char="•"/>
            </a:pPr>
            <a:r>
              <a:rPr lang="en-US" sz="2000"/>
              <a:t>Day of Release:</a:t>
            </a:r>
          </a:p>
          <a:p>
            <a:pPr marL="457200" indent="-228600">
              <a:lnSpc>
                <a:spcPct val="90000"/>
              </a:lnSpc>
              <a:spcAft>
                <a:spcPts val="600"/>
              </a:spcAft>
              <a:buFont typeface="Arial" panose="020B0604020202020204" pitchFamily="34" charset="0"/>
              <a:buChar char="•"/>
            </a:pPr>
            <a:r>
              <a:rPr lang="en-US" sz="2000"/>
              <a:t>Verifies day of release that benefits are in place.</a:t>
            </a:r>
          </a:p>
          <a:p>
            <a:pPr marL="285750" indent="-228600">
              <a:lnSpc>
                <a:spcPct val="90000"/>
              </a:lnSpc>
              <a:spcAft>
                <a:spcPts val="600"/>
              </a:spcAft>
              <a:buFont typeface="Arial" panose="020B0604020202020204" pitchFamily="34" charset="0"/>
              <a:buChar char="•"/>
            </a:pPr>
            <a:endParaRPr lang="en-US" sz="1400"/>
          </a:p>
          <a:p>
            <a:pPr marL="285750" indent="-228600">
              <a:lnSpc>
                <a:spcPct val="90000"/>
              </a:lnSpc>
              <a:spcAft>
                <a:spcPts val="600"/>
              </a:spcAft>
              <a:buFont typeface="Arial" panose="020B0604020202020204" pitchFamily="34" charset="0"/>
              <a:buChar char="•"/>
            </a:pPr>
            <a:endParaRPr lang="en-US" sz="1400"/>
          </a:p>
          <a:p>
            <a:pPr indent="-228600">
              <a:lnSpc>
                <a:spcPct val="90000"/>
              </a:lnSpc>
              <a:spcAft>
                <a:spcPts val="600"/>
              </a:spcAft>
              <a:buFont typeface="Arial" panose="020B0604020202020204" pitchFamily="34" charset="0"/>
              <a:buChar char="•"/>
            </a:pPr>
            <a:endParaRPr lang="en-US" sz="1400"/>
          </a:p>
          <a:p>
            <a:pPr indent="-228600">
              <a:lnSpc>
                <a:spcPct val="90000"/>
              </a:lnSpc>
              <a:spcAft>
                <a:spcPts val="600"/>
              </a:spcAft>
              <a:buFont typeface="Arial" panose="020B0604020202020204" pitchFamily="34" charset="0"/>
              <a:buChar char="•"/>
            </a:pPr>
            <a:endParaRPr lang="en-US" sz="1400"/>
          </a:p>
        </p:txBody>
      </p:sp>
    </p:spTree>
    <p:extLst>
      <p:ext uri="{BB962C8B-B14F-4D97-AF65-F5344CB8AC3E}">
        <p14:creationId xmlns:p14="http://schemas.microsoft.com/office/powerpoint/2010/main" val="189862162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Empty road with rocky cliffs on the side">
            <a:extLst>
              <a:ext uri="{FF2B5EF4-FFF2-40B4-BE49-F238E27FC236}">
                <a16:creationId xmlns:a16="http://schemas.microsoft.com/office/drawing/2014/main" id="{C304AB7F-AD76-1249-60BA-88D1BE5BF138}"/>
              </a:ext>
            </a:extLst>
          </p:cNvPr>
          <p:cNvPicPr>
            <a:picLocks noChangeAspect="1"/>
          </p:cNvPicPr>
          <p:nvPr/>
        </p:nvPicPr>
        <p:blipFill rotWithShape="1">
          <a:blip r:embed="rId2"/>
          <a:srcRect l="9768" t="9091" r="15253" b="-1"/>
          <a:stretch/>
        </p:blipFill>
        <p:spPr>
          <a:xfrm>
            <a:off x="3523488" y="10"/>
            <a:ext cx="8668512" cy="6857990"/>
          </a:xfrm>
          <a:prstGeom prst="rect">
            <a:avLst/>
          </a:prstGeom>
        </p:spPr>
      </p:pic>
      <p:sp>
        <p:nvSpPr>
          <p:cNvPr id="45" name="Rectangle 44">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7B8AF3-0F0E-457B-A9EA-BFA216E0140C}"/>
              </a:ext>
            </a:extLst>
          </p:cNvPr>
          <p:cNvSpPr>
            <a:spLocks noGrp="1"/>
          </p:cNvSpPr>
          <p:nvPr>
            <p:ph type="ctrTitle"/>
          </p:nvPr>
        </p:nvSpPr>
        <p:spPr>
          <a:xfrm>
            <a:off x="477981" y="1122363"/>
            <a:ext cx="4023360" cy="3204134"/>
          </a:xfrm>
        </p:spPr>
        <p:txBody>
          <a:bodyPr anchor="b">
            <a:normAutofit/>
          </a:bodyPr>
          <a:lstStyle/>
          <a:p>
            <a:pPr algn="l"/>
            <a:r>
              <a:rPr lang="en-US" sz="4800">
                <a:solidFill>
                  <a:schemeClr val="bg1"/>
                </a:solidFill>
              </a:rPr>
              <a:t>ROAD TO SUCCESS</a:t>
            </a:r>
          </a:p>
        </p:txBody>
      </p:sp>
      <p:sp>
        <p:nvSpPr>
          <p:cNvPr id="3" name="Subtitle 2">
            <a:extLst>
              <a:ext uri="{FF2B5EF4-FFF2-40B4-BE49-F238E27FC236}">
                <a16:creationId xmlns:a16="http://schemas.microsoft.com/office/drawing/2014/main" id="{DDA535D1-A3FB-445B-961D-FEEFF83B41EB}"/>
              </a:ext>
            </a:extLst>
          </p:cNvPr>
          <p:cNvSpPr>
            <a:spLocks noGrp="1"/>
          </p:cNvSpPr>
          <p:nvPr>
            <p:ph type="subTitle" idx="1"/>
          </p:nvPr>
        </p:nvSpPr>
        <p:spPr>
          <a:xfrm>
            <a:off x="477980" y="4645659"/>
            <a:ext cx="2940517" cy="1435404"/>
          </a:xfrm>
        </p:spPr>
        <p:txBody>
          <a:bodyPr>
            <a:normAutofit/>
          </a:bodyPr>
          <a:lstStyle/>
          <a:p>
            <a:pPr algn="l"/>
            <a:endParaRPr lang="en-US" sz="1700">
              <a:solidFill>
                <a:schemeClr val="bg1"/>
              </a:solidFill>
            </a:endParaRPr>
          </a:p>
          <a:p>
            <a:pPr algn="l"/>
            <a:r>
              <a:rPr lang="en-US" sz="1700">
                <a:solidFill>
                  <a:schemeClr val="bg1"/>
                </a:solidFill>
              </a:rPr>
              <a:t>The Re-entry program designed to help AICs reintegrate back into the community</a:t>
            </a:r>
            <a:endParaRPr lang="en-US" sz="1700">
              <a:solidFill>
                <a:schemeClr val="bg1"/>
              </a:solidFill>
              <a:cs typeface="Calibri"/>
            </a:endParaRPr>
          </a:p>
          <a:p>
            <a:pPr algn="l"/>
            <a:endParaRPr lang="en-US" sz="1700">
              <a:solidFill>
                <a:schemeClr val="bg1"/>
              </a:solidFill>
            </a:endParaRPr>
          </a:p>
        </p:txBody>
      </p:sp>
      <p:sp>
        <p:nvSpPr>
          <p:cNvPr id="46" name="Rectangle 4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7" name="Rectangle 4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768501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8DC0F-E16A-4AE2-9B75-64579A0AF53E}"/>
              </a:ext>
            </a:extLst>
          </p:cNvPr>
          <p:cNvSpPr>
            <a:spLocks noGrp="1"/>
          </p:cNvSpPr>
          <p:nvPr>
            <p:ph type="title"/>
          </p:nvPr>
        </p:nvSpPr>
        <p:spPr>
          <a:xfrm>
            <a:off x="467316" y="487681"/>
            <a:ext cx="6282825" cy="1018902"/>
          </a:xfrm>
        </p:spPr>
        <p:txBody>
          <a:bodyPr>
            <a:noAutofit/>
          </a:bodyPr>
          <a:lstStyle/>
          <a:p>
            <a:r>
              <a:rPr lang="en-US" sz="3600"/>
              <a:t>Road to Success </a:t>
            </a:r>
            <a:br>
              <a:rPr lang="en-US" sz="3600"/>
            </a:br>
            <a:r>
              <a:rPr lang="en-US" sz="3600"/>
              <a:t>Re-entry Classes </a:t>
            </a:r>
          </a:p>
        </p:txBody>
      </p:sp>
      <p:sp>
        <p:nvSpPr>
          <p:cNvPr id="3" name="Content Placeholder 2">
            <a:extLst>
              <a:ext uri="{FF2B5EF4-FFF2-40B4-BE49-F238E27FC236}">
                <a16:creationId xmlns:a16="http://schemas.microsoft.com/office/drawing/2014/main" id="{1A66575C-F199-4054-9AA0-6C3E99B63D7A}"/>
              </a:ext>
            </a:extLst>
          </p:cNvPr>
          <p:cNvSpPr>
            <a:spLocks noGrp="1"/>
          </p:cNvSpPr>
          <p:nvPr>
            <p:ph idx="1"/>
          </p:nvPr>
        </p:nvSpPr>
        <p:spPr>
          <a:xfrm>
            <a:off x="-69085" y="2225319"/>
            <a:ext cx="6973442" cy="3051196"/>
          </a:xfrm>
        </p:spPr>
        <p:txBody>
          <a:bodyPr anchor="t">
            <a:normAutofit/>
          </a:bodyPr>
          <a:lstStyle/>
          <a:p>
            <a:pPr marL="457200" indent="-342900"/>
            <a:r>
              <a:rPr lang="en-US" sz="2000" b="1">
                <a:solidFill>
                  <a:schemeClr val="accent1"/>
                </a:solidFill>
              </a:rPr>
              <a:t>RTOS Assessment (1 session)</a:t>
            </a:r>
            <a:endParaRPr lang="en-US"/>
          </a:p>
          <a:p>
            <a:pPr marL="457200" indent="-342900"/>
            <a:r>
              <a:rPr lang="en-US" sz="2000" b="1">
                <a:solidFill>
                  <a:schemeClr val="accent1"/>
                </a:solidFill>
                <a:cs typeface="Calibri"/>
              </a:rPr>
              <a:t>SNAP Application class (1 session)</a:t>
            </a:r>
          </a:p>
          <a:p>
            <a:pPr marL="457200" indent="-342900"/>
            <a:r>
              <a:rPr lang="en-US" altLang="en-US" sz="2000" b="1">
                <a:solidFill>
                  <a:schemeClr val="accent1"/>
                </a:solidFill>
              </a:rPr>
              <a:t>Employment (6 sessions)</a:t>
            </a:r>
            <a:endParaRPr lang="en-US">
              <a:solidFill>
                <a:schemeClr val="accent1"/>
              </a:solidFill>
              <a:cs typeface="Calibri" panose="020F0502020204030204"/>
            </a:endParaRPr>
          </a:p>
          <a:p>
            <a:pPr marL="457200" indent="-342900"/>
            <a:r>
              <a:rPr lang="en-US" altLang="en-US" sz="2000" b="1">
                <a:solidFill>
                  <a:schemeClr val="accent1"/>
                </a:solidFill>
              </a:rPr>
              <a:t>Your Family, Your Community, and Your Release (1 session)</a:t>
            </a:r>
            <a:endParaRPr lang="en-US" altLang="en-US" sz="2000" b="1">
              <a:solidFill>
                <a:schemeClr val="accent1"/>
              </a:solidFill>
              <a:cs typeface="Calibri"/>
            </a:endParaRPr>
          </a:p>
          <a:p>
            <a:pPr marL="457200" indent="-342900"/>
            <a:r>
              <a:rPr lang="en-US" altLang="en-US" sz="2000" b="1">
                <a:solidFill>
                  <a:schemeClr val="accent1"/>
                </a:solidFill>
              </a:rPr>
              <a:t>Money Management (2 sessions)</a:t>
            </a:r>
            <a:endParaRPr lang="en-US" altLang="en-US" sz="2000" b="1">
              <a:solidFill>
                <a:schemeClr val="accent1"/>
              </a:solidFill>
              <a:cs typeface="Calibri"/>
            </a:endParaRPr>
          </a:p>
          <a:p>
            <a:pPr marL="457200" indent="-342900"/>
            <a:r>
              <a:rPr lang="en-US" altLang="en-US" sz="2000" b="1">
                <a:solidFill>
                  <a:schemeClr val="accent1"/>
                </a:solidFill>
              </a:rPr>
              <a:t>Tenant Education (4 sessions)</a:t>
            </a:r>
            <a:endParaRPr lang="en-US" altLang="en-US" sz="2000" b="1">
              <a:solidFill>
                <a:schemeClr val="accent1"/>
              </a:solidFill>
              <a:cs typeface="Calibri"/>
            </a:endParaRPr>
          </a:p>
          <a:p>
            <a:pPr marL="457200" indent="-342900"/>
            <a:r>
              <a:rPr lang="en-US" altLang="en-US" sz="2000" b="1">
                <a:solidFill>
                  <a:schemeClr val="accent1"/>
                </a:solidFill>
              </a:rPr>
              <a:t>Working Effectively with Your PO (1 session)</a:t>
            </a:r>
            <a:endParaRPr lang="en-US" altLang="en-US" sz="2000" b="1">
              <a:solidFill>
                <a:schemeClr val="accent1"/>
              </a:solidFill>
              <a:cs typeface="Calibri"/>
            </a:endParaRPr>
          </a:p>
          <a:p>
            <a:pPr marL="457200" indent="-342900"/>
            <a:endParaRPr lang="en-US" altLang="en-US" sz="2000" b="1">
              <a:solidFill>
                <a:schemeClr val="accent1"/>
              </a:solidFill>
              <a:cs typeface="Calibri"/>
            </a:endParaRPr>
          </a:p>
          <a:p>
            <a:pPr marL="114300" indent="0">
              <a:buNone/>
            </a:pPr>
            <a:endParaRPr lang="en-US" altLang="en-US" sz="1800" b="1">
              <a:cs typeface="Calibri" panose="020F0502020204030204"/>
            </a:endParaRPr>
          </a:p>
          <a:p>
            <a:pPr marL="114300" indent="0">
              <a:buNone/>
            </a:pPr>
            <a:endParaRPr lang="en-US" altLang="en-US" sz="1800" b="1">
              <a:cs typeface="Calibri" panose="020F0502020204030204"/>
            </a:endParaRPr>
          </a:p>
          <a:p>
            <a:endParaRPr lang="en-US" sz="1800">
              <a:cs typeface="Calibri" panose="020F0502020204030204"/>
            </a:endParaRPr>
          </a:p>
        </p:txBody>
      </p:sp>
      <p:sp>
        <p:nvSpPr>
          <p:cNvPr id="10" name="Freeform: Shape 9">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52AC6D7F-F068-4E11-BB06-F601D89BB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7B17305B-89C3-B0E2-F502-FD697F9EB1EC}"/>
              </a:ext>
            </a:extLst>
          </p:cNvPr>
          <p:cNvSpPr txBox="1"/>
          <p:nvPr/>
        </p:nvSpPr>
        <p:spPr>
          <a:xfrm>
            <a:off x="332065" y="5480806"/>
            <a:ext cx="5636352"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b="1">
                <a:solidFill>
                  <a:schemeClr val="accent4"/>
                </a:solidFill>
                <a:cs typeface="Calibri"/>
              </a:rPr>
              <a:t>Total of 29 hours in the classroom</a:t>
            </a:r>
            <a:endParaRPr lang="en-US" sz="2200">
              <a:solidFill>
                <a:schemeClr val="accent4"/>
              </a:solidFill>
              <a:cs typeface="Calibri"/>
            </a:endParaRPr>
          </a:p>
          <a:p>
            <a:pPr algn="l"/>
            <a:endParaRPr lang="en-US">
              <a:cs typeface="Calibri"/>
            </a:endParaRPr>
          </a:p>
        </p:txBody>
      </p:sp>
      <p:pic>
        <p:nvPicPr>
          <p:cNvPr id="5" name="Picture 4" descr="Group of standing people looking at whiteboard on classroom wall, man wearing glasses holding whiteboard marker and writing">
            <a:extLst>
              <a:ext uri="{FF2B5EF4-FFF2-40B4-BE49-F238E27FC236}">
                <a16:creationId xmlns:a16="http://schemas.microsoft.com/office/drawing/2014/main" id="{C8D92EB9-F723-5DD8-B323-7E574251C615}"/>
              </a:ext>
            </a:extLst>
          </p:cNvPr>
          <p:cNvPicPr>
            <a:picLocks noChangeAspect="1"/>
          </p:cNvPicPr>
          <p:nvPr/>
        </p:nvPicPr>
        <p:blipFill>
          <a:blip r:embed="rId3"/>
          <a:stretch>
            <a:fillRect/>
          </a:stretch>
        </p:blipFill>
        <p:spPr>
          <a:xfrm>
            <a:off x="7954161" y="1178442"/>
            <a:ext cx="3861731" cy="2578637"/>
          </a:xfrm>
          <a:prstGeom prst="rect">
            <a:avLst/>
          </a:prstGeom>
        </p:spPr>
      </p:pic>
    </p:spTree>
    <p:extLst>
      <p:ext uri="{BB962C8B-B14F-4D97-AF65-F5344CB8AC3E}">
        <p14:creationId xmlns:p14="http://schemas.microsoft.com/office/powerpoint/2010/main" val="40154051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B0792D4F-247E-46FE-85FC-881DEFA41D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BBF0AF3D-7560-4703-A557-7DC0D7ABB498}"/>
              </a:ext>
            </a:extLst>
          </p:cNvPr>
          <p:cNvSpPr>
            <a:spLocks noGrp="1"/>
          </p:cNvSpPr>
          <p:nvPr>
            <p:ph type="title"/>
          </p:nvPr>
        </p:nvSpPr>
        <p:spPr>
          <a:xfrm>
            <a:off x="799303" y="695000"/>
            <a:ext cx="4892040" cy="663878"/>
          </a:xfrm>
        </p:spPr>
        <p:txBody>
          <a:bodyPr anchor="b">
            <a:noAutofit/>
          </a:bodyPr>
          <a:lstStyle/>
          <a:p>
            <a:r>
              <a:rPr lang="en-US" sz="3600"/>
              <a:t>One on One Services</a:t>
            </a:r>
            <a:endParaRPr lang="en-US" sz="3600">
              <a:cs typeface="Calibri Light"/>
            </a:endParaRPr>
          </a:p>
        </p:txBody>
      </p:sp>
      <p:sp>
        <p:nvSpPr>
          <p:cNvPr id="3" name="Content Placeholder 2">
            <a:extLst>
              <a:ext uri="{FF2B5EF4-FFF2-40B4-BE49-F238E27FC236}">
                <a16:creationId xmlns:a16="http://schemas.microsoft.com/office/drawing/2014/main" id="{979AE5FE-4B84-421E-B595-9B2F7B92D363}"/>
              </a:ext>
            </a:extLst>
          </p:cNvPr>
          <p:cNvSpPr>
            <a:spLocks noGrp="1"/>
          </p:cNvSpPr>
          <p:nvPr>
            <p:ph idx="1"/>
          </p:nvPr>
        </p:nvSpPr>
        <p:spPr>
          <a:xfrm>
            <a:off x="797558" y="1418390"/>
            <a:ext cx="4892040" cy="5076094"/>
          </a:xfrm>
        </p:spPr>
        <p:txBody>
          <a:bodyPr anchor="t">
            <a:normAutofit fontScale="62500" lnSpcReduction="20000"/>
          </a:bodyPr>
          <a:lstStyle/>
          <a:p>
            <a:endParaRPr lang="en-US" altLang="en-US" sz="1600" i="1" dirty="0"/>
          </a:p>
          <a:p>
            <a:pPr marL="0" indent="0">
              <a:buNone/>
            </a:pPr>
            <a:r>
              <a:rPr lang="en-US" altLang="en-US" sz="2400" i="1">
                <a:cs typeface="Calibri" panose="020F0502020204030204"/>
              </a:rPr>
              <a:t>What can you do during Open Office Hours with the Transition Coordinator?</a:t>
            </a:r>
          </a:p>
          <a:p>
            <a:endParaRPr lang="en-US" altLang="en-US" sz="2400" i="1">
              <a:cs typeface="Calibri" panose="020F0502020204030204"/>
            </a:endParaRPr>
          </a:p>
          <a:p>
            <a:r>
              <a:rPr lang="en-US" altLang="en-US" sz="2400" i="1" dirty="0"/>
              <a:t>Contact DMV: identify what is needed to clear your license. Reach out to courts to set up payment options for release</a:t>
            </a:r>
            <a:endParaRPr lang="en-US" altLang="en-US" sz="2400" i="1" dirty="0">
              <a:cs typeface="Calibri"/>
            </a:endParaRPr>
          </a:p>
          <a:p>
            <a:pPr marL="0" indent="0">
              <a:buNone/>
            </a:pPr>
            <a:endParaRPr lang="en-US" altLang="en-US" sz="2400" i="1" dirty="0"/>
          </a:p>
          <a:p>
            <a:r>
              <a:rPr lang="en-US" altLang="en-US" sz="2400" i="1" dirty="0"/>
              <a:t>Individualized resources for the specific county you are releasing to—these vary!</a:t>
            </a:r>
            <a:endParaRPr lang="en-US" altLang="en-US" sz="2400" dirty="0">
              <a:cs typeface="Calibri"/>
            </a:endParaRPr>
          </a:p>
          <a:p>
            <a:endParaRPr lang="en-US" altLang="en-US" sz="2400" i="1" dirty="0">
              <a:cs typeface="Calibri"/>
            </a:endParaRPr>
          </a:p>
          <a:p>
            <a:r>
              <a:rPr lang="en-US" altLang="en-US" sz="2400" i="1" dirty="0">
                <a:cs typeface="Calibri"/>
              </a:rPr>
              <a:t>DHS/Child Support: contact your case worker to work out a plan upon release</a:t>
            </a:r>
          </a:p>
          <a:p>
            <a:endParaRPr lang="en-US" altLang="en-US" sz="2400" i="1" dirty="0">
              <a:cs typeface="Calibri"/>
            </a:endParaRPr>
          </a:p>
          <a:p>
            <a:r>
              <a:rPr lang="en-US" altLang="en-US" sz="2400" i="1" dirty="0">
                <a:cs typeface="Calibri"/>
              </a:rPr>
              <a:t>Contacting past employers for job references or re-hiring</a:t>
            </a:r>
          </a:p>
          <a:p>
            <a:endParaRPr lang="en-US" altLang="en-US" sz="2400" i="1" dirty="0">
              <a:cs typeface="Calibri"/>
            </a:endParaRPr>
          </a:p>
          <a:p>
            <a:r>
              <a:rPr lang="en-US" altLang="en-US" sz="2400" i="1" dirty="0">
                <a:cs typeface="Calibri"/>
              </a:rPr>
              <a:t>Secure housing with approved housing providers</a:t>
            </a:r>
          </a:p>
          <a:p>
            <a:endParaRPr lang="en-US" altLang="en-US" sz="2400" i="1" dirty="0">
              <a:cs typeface="Calibri"/>
            </a:endParaRPr>
          </a:p>
          <a:p>
            <a:r>
              <a:rPr lang="en-US" altLang="en-US" sz="2400" i="1" dirty="0">
                <a:cs typeface="Calibri"/>
              </a:rPr>
              <a:t>Use computer lab to type resumes, release plans, relapse prevention plans, letters to judge for ticket reduction, business plans, etc.</a:t>
            </a:r>
          </a:p>
          <a:p>
            <a:endParaRPr lang="en-US" sz="1600" dirty="0">
              <a:cs typeface="Calibri" panose="020F0502020204030204"/>
            </a:endParaRPr>
          </a:p>
        </p:txBody>
      </p:sp>
      <p:cxnSp>
        <p:nvCxnSpPr>
          <p:cNvPr id="15" name="Straight Connector 11">
            <a:extLst>
              <a:ext uri="{FF2B5EF4-FFF2-40B4-BE49-F238E27FC236}">
                <a16:creationId xmlns:a16="http://schemas.microsoft.com/office/drawing/2014/main" id="{749A7284-D010-4ACB-A08A-FC3C3689B5E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38597" y="1417320"/>
            <a:ext cx="0" cy="402336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Picture 5" descr="Three women gathered around laptop">
            <a:extLst>
              <a:ext uri="{FF2B5EF4-FFF2-40B4-BE49-F238E27FC236}">
                <a16:creationId xmlns:a16="http://schemas.microsoft.com/office/drawing/2014/main" id="{B5190646-AB93-9F8C-0E66-D9010A6FDDAC}"/>
              </a:ext>
            </a:extLst>
          </p:cNvPr>
          <p:cNvPicPr>
            <a:picLocks noChangeAspect="1"/>
          </p:cNvPicPr>
          <p:nvPr/>
        </p:nvPicPr>
        <p:blipFill>
          <a:blip r:embed="rId3"/>
          <a:stretch>
            <a:fillRect/>
          </a:stretch>
        </p:blipFill>
        <p:spPr>
          <a:xfrm>
            <a:off x="6744419" y="1708960"/>
            <a:ext cx="5172973" cy="3440080"/>
          </a:xfrm>
          <a:prstGeom prst="rect">
            <a:avLst/>
          </a:prstGeom>
        </p:spPr>
      </p:pic>
    </p:spTree>
    <p:extLst>
      <p:ext uri="{BB962C8B-B14F-4D97-AF65-F5344CB8AC3E}">
        <p14:creationId xmlns:p14="http://schemas.microsoft.com/office/powerpoint/2010/main" val="235095473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A3EFF7B1-6CB7-47D1-AD37-B870CA2B21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7FA2962B-21B6-4689-A95D-A8FF6ADE4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A745280D-ED36-41FE-8EB1-CE597C99CFE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117348" y="774914"/>
            <a:ext cx="304800" cy="429768"/>
            <a:chOff x="215328" y="-46937"/>
            <a:chExt cx="304800" cy="2773841"/>
          </a:xfrm>
        </p:grpSpPr>
        <p:cxnSp>
          <p:nvCxnSpPr>
            <p:cNvPr id="14" name="Straight Connector 13">
              <a:extLst>
                <a:ext uri="{FF2B5EF4-FFF2-40B4-BE49-F238E27FC236}">
                  <a16:creationId xmlns:a16="http://schemas.microsoft.com/office/drawing/2014/main" id="{3D26CEB3-5AE4-4088-AD63-396DB50F28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AA9279A-AD34-474C-834E-6BF658144A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3589559-7D9A-4ECD-90BB-A5565E2DAE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01B1A71-DCEA-4EB2-8133-98A2CD6F098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80E95A5C-1E97-41C3-9DEC-245FF6DEBF1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20" name="Oval 19">
              <a:extLst>
                <a:ext uri="{FF2B5EF4-FFF2-40B4-BE49-F238E27FC236}">
                  <a16:creationId xmlns:a16="http://schemas.microsoft.com/office/drawing/2014/main" id="{8D3C3374-C720-4FCD-B6CD-AEF1D1A61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639E2EF-4D23-4EA3-B29E-D6362FF722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730820A4-6CEA-4BF7-8DE4-F5B2D2EB2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F320E002-8AED-4D4F-A104-0585FFFB9A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6A0BF3F3-3A09-42CE-9483-114BD01DD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B233BD5C-DFC7-4EB7-B348-7C9B5B8D0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a:extLst>
              <a:ext uri="{FF2B5EF4-FFF2-40B4-BE49-F238E27FC236}">
                <a16:creationId xmlns:a16="http://schemas.microsoft.com/office/drawing/2014/main" id="{A00D2CE1-35C1-46E6-BD59-CEE668BD90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A58DCE86-9AE1-46D1-96D6-04B8B3EDF6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30" name="Straight Connector 29">
              <a:extLst>
                <a:ext uri="{FF2B5EF4-FFF2-40B4-BE49-F238E27FC236}">
                  <a16:creationId xmlns:a16="http://schemas.microsoft.com/office/drawing/2014/main" id="{89B74739-D423-4F25-A976-0A6CD86D17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018E700-FF08-42AA-9237-24E7A74AD3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6B3488A-8A55-403E-B9C9-75AFA0CF53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5089B9D-BA8D-4A64-B95F-33940D9D68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5" name="Rectangle 34">
            <a:extLst>
              <a:ext uri="{FF2B5EF4-FFF2-40B4-BE49-F238E27FC236}">
                <a16:creationId xmlns:a16="http://schemas.microsoft.com/office/drawing/2014/main" id="{E18403B7-F2C7-4C07-8522-21C319109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a:extLst>
              <a:ext uri="{FF2B5EF4-FFF2-40B4-BE49-F238E27FC236}">
                <a16:creationId xmlns:a16="http://schemas.microsoft.com/office/drawing/2014/main" id="{23B58CC6-A99E-43AF-A467-256F19287F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6" y="5940561"/>
            <a:ext cx="1285875" cy="549007"/>
            <a:chOff x="7029447" y="3514725"/>
            <a:chExt cx="1285875" cy="549007"/>
          </a:xfrm>
        </p:grpSpPr>
        <p:cxnSp>
          <p:nvCxnSpPr>
            <p:cNvPr id="38" name="Straight Connector 37">
              <a:extLst>
                <a:ext uri="{FF2B5EF4-FFF2-40B4-BE49-F238E27FC236}">
                  <a16:creationId xmlns:a16="http://schemas.microsoft.com/office/drawing/2014/main" id="{8FE97852-3A18-4317-B17E-8C45174F96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9D0BC6E-6D0B-4589-B1BF-372BAA3839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530B892E-E062-4B0A-B79E-E55D36EC9AE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D1A4DF9-C28A-4C0A-B273-702F0C4880F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0E78B9E6-D678-6728-8BDA-C11F97F4673A}"/>
              </a:ext>
            </a:extLst>
          </p:cNvPr>
          <p:cNvSpPr>
            <a:spLocks noGrp="1"/>
          </p:cNvSpPr>
          <p:nvPr>
            <p:ph type="title"/>
          </p:nvPr>
        </p:nvSpPr>
        <p:spPr>
          <a:xfrm>
            <a:off x="630936" y="495992"/>
            <a:ext cx="4195140" cy="5638831"/>
          </a:xfrm>
          <a:noFill/>
        </p:spPr>
        <p:txBody>
          <a:bodyPr anchor="ctr">
            <a:normAutofit/>
          </a:bodyPr>
          <a:lstStyle/>
          <a:p>
            <a:r>
              <a:rPr lang="en-US" sz="4800">
                <a:cs typeface="Calibri Light"/>
              </a:rPr>
              <a:t>2024 New programs rollout</a:t>
            </a:r>
            <a:endParaRPr lang="en-US" sz="4800"/>
          </a:p>
        </p:txBody>
      </p:sp>
      <p:graphicFrame>
        <p:nvGraphicFramePr>
          <p:cNvPr id="36" name="Content Placeholder 2">
            <a:extLst>
              <a:ext uri="{FF2B5EF4-FFF2-40B4-BE49-F238E27FC236}">
                <a16:creationId xmlns:a16="http://schemas.microsoft.com/office/drawing/2014/main" id="{603D04E0-7F49-6BF0-9530-67D1D66B00AD}"/>
              </a:ext>
            </a:extLst>
          </p:cNvPr>
          <p:cNvGraphicFramePr>
            <a:graphicFrameLocks noGrp="1"/>
          </p:cNvGraphicFramePr>
          <p:nvPr>
            <p:ph idx="1"/>
            <p:extLst>
              <p:ext uri="{D42A27DB-BD31-4B8C-83A1-F6EECF244321}">
                <p14:modId xmlns:p14="http://schemas.microsoft.com/office/powerpoint/2010/main" val="1586252002"/>
              </p:ext>
            </p:extLst>
          </p:nvPr>
        </p:nvGraphicFramePr>
        <p:xfrm>
          <a:off x="4915947" y="866585"/>
          <a:ext cx="6253722" cy="50561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1562093"/>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3F3F3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9255AEA-7178-5FEF-F9F9-6A07F3CBF57D}"/>
              </a:ext>
            </a:extLst>
          </p:cNvPr>
          <p:cNvSpPr txBox="1"/>
          <p:nvPr/>
        </p:nvSpPr>
        <p:spPr>
          <a:xfrm>
            <a:off x="866775" y="1413063"/>
            <a:ext cx="10553700" cy="3293209"/>
          </a:xfrm>
          <a:prstGeom prst="rect">
            <a:avLst/>
          </a:prstGeom>
          <a:noFill/>
        </p:spPr>
        <p:txBody>
          <a:bodyPr wrap="square" rtlCol="0">
            <a:spAutoFit/>
          </a:bodyPr>
          <a:lstStyle/>
          <a:p>
            <a:endParaRPr lang="en-US" dirty="0">
              <a:solidFill>
                <a:schemeClr val="bg1"/>
              </a:solidFill>
            </a:endParaRPr>
          </a:p>
          <a:p>
            <a:endParaRPr lang="en-US" sz="4000" b="1" u="sng" dirty="0">
              <a:solidFill>
                <a:schemeClr val="bg1"/>
              </a:solidFill>
            </a:endParaRPr>
          </a:p>
          <a:p>
            <a:pPr marL="571500" indent="-571500">
              <a:spcBef>
                <a:spcPts val="1200"/>
              </a:spcBef>
              <a:spcAft>
                <a:spcPts val="1200"/>
              </a:spcAft>
              <a:buFont typeface="Arial" panose="020B0604020202020204" pitchFamily="34" charset="0"/>
              <a:buChar char="•"/>
            </a:pPr>
            <a:r>
              <a:rPr lang="en-US" sz="2400" dirty="0">
                <a:solidFill>
                  <a:schemeClr val="bg1"/>
                </a:solidFill>
              </a:rPr>
              <a:t>Promise Parker (971) 221-6482   </a:t>
            </a:r>
            <a:r>
              <a:rPr lang="en-US" sz="2400" dirty="0">
                <a:solidFill>
                  <a:schemeClr val="bg1"/>
                </a:solidFill>
                <a:hlinkClick r:id="rId3"/>
              </a:rPr>
              <a:t>Promise.K.Parker@doc.Oregon.gov</a:t>
            </a:r>
            <a:r>
              <a:rPr lang="en-US" sz="2400" dirty="0">
                <a:solidFill>
                  <a:schemeClr val="bg1"/>
                </a:solidFill>
              </a:rPr>
              <a:t> </a:t>
            </a:r>
          </a:p>
          <a:p>
            <a:pPr marL="571500" indent="-571500">
              <a:spcBef>
                <a:spcPts val="1200"/>
              </a:spcBef>
              <a:spcAft>
                <a:spcPts val="1200"/>
              </a:spcAft>
              <a:buFont typeface="Arial" panose="020B0604020202020204" pitchFamily="34" charset="0"/>
              <a:buChar char="•"/>
            </a:pPr>
            <a:r>
              <a:rPr lang="en-US" sz="2400" dirty="0">
                <a:solidFill>
                  <a:schemeClr val="bg1"/>
                </a:solidFill>
              </a:rPr>
              <a:t>Melanie Reischke (503) 277-0501  Melanie.A.Reischke@doc.Oregon.gov</a:t>
            </a:r>
          </a:p>
          <a:p>
            <a:pPr marL="571500" indent="-571500">
              <a:spcBef>
                <a:spcPts val="1200"/>
              </a:spcBef>
              <a:spcAft>
                <a:spcPts val="1200"/>
              </a:spcAft>
              <a:buFont typeface="Arial" panose="020B0604020202020204" pitchFamily="34" charset="0"/>
              <a:buChar char="•"/>
            </a:pPr>
            <a:r>
              <a:rPr lang="en-US" sz="2400" dirty="0">
                <a:solidFill>
                  <a:schemeClr val="bg1"/>
                </a:solidFill>
              </a:rPr>
              <a:t>Chris Criswell (541) 709-3706  Chris.L.Criswell@doc.Oregon.gov</a:t>
            </a:r>
          </a:p>
          <a:p>
            <a:endParaRPr lang="en-US" dirty="0">
              <a:solidFill>
                <a:schemeClr val="bg1"/>
              </a:solidFill>
            </a:endParaRPr>
          </a:p>
        </p:txBody>
      </p:sp>
      <p:sp>
        <p:nvSpPr>
          <p:cNvPr id="3" name="Title 1">
            <a:extLst>
              <a:ext uri="{FF2B5EF4-FFF2-40B4-BE49-F238E27FC236}">
                <a16:creationId xmlns:a16="http://schemas.microsoft.com/office/drawing/2014/main" id="{A781FBEE-1F54-46A9-D810-6B086AB9628B}"/>
              </a:ext>
            </a:extLst>
          </p:cNvPr>
          <p:cNvSpPr txBox="1">
            <a:spLocks/>
          </p:cNvSpPr>
          <p:nvPr/>
        </p:nvSpPr>
        <p:spPr>
          <a:xfrm>
            <a:off x="771525" y="578133"/>
            <a:ext cx="10515600" cy="1325563"/>
          </a:xfrm>
          <a:prstGeom prst="rect">
            <a:avLst/>
          </a:prstGeom>
          <a:solidFill>
            <a:schemeClr val="accent2"/>
          </a:solidFill>
          <a:effectLst>
            <a:reflection blurRad="6350" stA="52000" endA="300" endPos="35000" dir="5400000" sy="-100000" algn="bl" rotWithShape="0"/>
            <a:softEdge rad="63500"/>
          </a:effectLst>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600" dirty="0">
              <a:solidFill>
                <a:schemeClr val="bg1"/>
              </a:solidFill>
              <a:latin typeface="calibri light"/>
              <a:cs typeface="calibri light"/>
            </a:endParaRPr>
          </a:p>
          <a:p>
            <a:pPr algn="ctr"/>
            <a:r>
              <a:rPr lang="en-US" sz="4800" b="1" dirty="0">
                <a:solidFill>
                  <a:schemeClr val="bg1"/>
                </a:solidFill>
                <a:latin typeface="calibri light"/>
                <a:cs typeface="calibri light"/>
              </a:rPr>
              <a:t>Release Services Management Team </a:t>
            </a:r>
            <a:endParaRPr lang="en-US" sz="4800" b="1" dirty="0">
              <a:solidFill>
                <a:schemeClr val="bg1"/>
              </a:solidFill>
            </a:endParaRPr>
          </a:p>
        </p:txBody>
      </p:sp>
    </p:spTree>
    <p:extLst>
      <p:ext uri="{BB962C8B-B14F-4D97-AF65-F5344CB8AC3E}">
        <p14:creationId xmlns:p14="http://schemas.microsoft.com/office/powerpoint/2010/main" val="310190765"/>
      </p:ext>
    </p:extLst>
  </p:cSld>
  <p:clrMapOvr>
    <a:masterClrMapping/>
  </p:clrMapOvr>
  <p:extLst>
    <p:ext uri="{6950BFC3-D8DA-4A85-94F7-54DA5524770B}">
      <p188:commentRel xmlns:p188="http://schemas.microsoft.com/office/powerpoint/2018/8/main" r:id="rId2"/>
    </p:ext>
  </p:extLs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3F3F3F"/>
        </a:solidFill>
        <a:effectLst/>
      </p:bgPr>
    </p:bg>
    <p:spTree>
      <p:nvGrpSpPr>
        <p:cNvPr id="1" name="">
          <a:extLst>
            <a:ext uri="{FF2B5EF4-FFF2-40B4-BE49-F238E27FC236}">
              <a16:creationId xmlns:a16="http://schemas.microsoft.com/office/drawing/2014/main" id="{E4E204C1-0650-AF66-AC22-1D6B2536D4E7}"/>
            </a:ext>
          </a:extLst>
        </p:cNvPr>
        <p:cNvGrpSpPr/>
        <p:nvPr/>
      </p:nvGrpSpPr>
      <p:grpSpPr>
        <a:xfrm>
          <a:off x="0" y="0"/>
          <a:ext cx="0" cy="0"/>
          <a:chOff x="0" y="0"/>
          <a:chExt cx="0" cy="0"/>
        </a:xfrm>
      </p:grpSpPr>
      <p:pic>
        <p:nvPicPr>
          <p:cNvPr id="2" name="Picture 1" descr="Yellow and blue symbols">
            <a:extLst>
              <a:ext uri="{FF2B5EF4-FFF2-40B4-BE49-F238E27FC236}">
                <a16:creationId xmlns:a16="http://schemas.microsoft.com/office/drawing/2014/main" id="{BCF1ADB3-556C-53B0-35BA-DD36D1651A61}"/>
              </a:ext>
            </a:extLst>
          </p:cNvPr>
          <p:cNvPicPr>
            <a:picLocks noChangeAspect="1"/>
          </p:cNvPicPr>
          <p:nvPr/>
        </p:nvPicPr>
        <p:blipFill>
          <a:blip r:embed="rId2"/>
          <a:stretch>
            <a:fillRect/>
          </a:stretch>
        </p:blipFill>
        <p:spPr>
          <a:xfrm>
            <a:off x="3854570" y="2645313"/>
            <a:ext cx="4482859" cy="3429241"/>
          </a:xfrm>
          <a:prstGeom prst="rect">
            <a:avLst/>
          </a:prstGeom>
        </p:spPr>
      </p:pic>
      <p:sp>
        <p:nvSpPr>
          <p:cNvPr id="3" name="TextBox 2">
            <a:extLst>
              <a:ext uri="{FF2B5EF4-FFF2-40B4-BE49-F238E27FC236}">
                <a16:creationId xmlns:a16="http://schemas.microsoft.com/office/drawing/2014/main" id="{8EF3A50D-4721-CC01-69B6-FAAEBA0416BD}"/>
              </a:ext>
            </a:extLst>
          </p:cNvPr>
          <p:cNvSpPr txBox="1"/>
          <p:nvPr/>
        </p:nvSpPr>
        <p:spPr>
          <a:xfrm>
            <a:off x="2970721" y="456480"/>
            <a:ext cx="6245165"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8800">
                <a:solidFill>
                  <a:schemeClr val="accent1"/>
                </a:solidFill>
                <a:cs typeface="Calibri"/>
              </a:rPr>
              <a:t>Questions?</a:t>
            </a:r>
          </a:p>
        </p:txBody>
      </p:sp>
    </p:spTree>
    <p:extLst>
      <p:ext uri="{BB962C8B-B14F-4D97-AF65-F5344CB8AC3E}">
        <p14:creationId xmlns:p14="http://schemas.microsoft.com/office/powerpoint/2010/main" val="31277710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bf509f5f-9d4d-4244-9715-b63132be0bd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B43E38A5E6ECA47B47710FC2D95E61B" ma:contentTypeVersion="9" ma:contentTypeDescription="Create a new document." ma:contentTypeScope="" ma:versionID="3f14e5abe81e916c9bcafe35178d82bc">
  <xsd:schema xmlns:xsd="http://www.w3.org/2001/XMLSchema" xmlns:xs="http://www.w3.org/2001/XMLSchema" xmlns:p="http://schemas.microsoft.com/office/2006/metadata/properties" xmlns:ns3="bf509f5f-9d4d-4244-9715-b63132be0bdf" xmlns:ns4="8f585503-4091-4c49-b725-c55f8987084c" targetNamespace="http://schemas.microsoft.com/office/2006/metadata/properties" ma:root="true" ma:fieldsID="cdf613cbee8872bd46d57882decff4a5" ns3:_="" ns4:_="">
    <xsd:import namespace="bf509f5f-9d4d-4244-9715-b63132be0bdf"/>
    <xsd:import namespace="8f585503-4091-4c49-b725-c55f8987084c"/>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_activity" minOccurs="0"/>
                <xsd:element ref="ns3:MediaServiceObjectDetectorVersions" minOccurs="0"/>
                <xsd:element ref="ns3:MediaServiceSearchProperties"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509f5f-9d4d-4244-9715-b63132be0bd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_activity" ma:index="13" nillable="true" ma:displayName="_activity" ma:hidden="true" ma:internalName="_activity">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f585503-4091-4c49-b725-c55f8987084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A5DDEE4-307D-4B8B-9DC5-2E52B2F45A51}">
  <ds:schemaRefs>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http://purl.org/dc/dcmitype/"/>
    <ds:schemaRef ds:uri="8f585503-4091-4c49-b725-c55f8987084c"/>
    <ds:schemaRef ds:uri="bf509f5f-9d4d-4244-9715-b63132be0bdf"/>
    <ds:schemaRef ds:uri="http://schemas.microsoft.com/office/2006/metadata/properties"/>
    <ds:schemaRef ds:uri="http://www.w3.org/XML/1998/namespace"/>
    <ds:schemaRef ds:uri="http://purl.org/dc/terms/"/>
  </ds:schemaRefs>
</ds:datastoreItem>
</file>

<file path=customXml/itemProps2.xml><?xml version="1.0" encoding="utf-8"?>
<ds:datastoreItem xmlns:ds="http://schemas.openxmlformats.org/officeDocument/2006/customXml" ds:itemID="{8B5D0884-5502-4F57-9C34-C2BA6632C330}">
  <ds:schemaRefs>
    <ds:schemaRef ds:uri="8f585503-4091-4c49-b725-c55f8987084c"/>
    <ds:schemaRef ds:uri="bf509f5f-9d4d-4244-9715-b63132be0bd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9BD0475-13B2-4A5D-AA8A-E8DD9AD6872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365</TotalTime>
  <Words>861</Words>
  <Application>Microsoft Office PowerPoint</Application>
  <PresentationFormat>Widescreen</PresentationFormat>
  <Paragraphs>131</Paragraphs>
  <Slides>13</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calibri light</vt:lpstr>
      <vt:lpstr>calibri light</vt:lpstr>
      <vt:lpstr>Tw Cen MT</vt:lpstr>
      <vt:lpstr>Office Theme</vt:lpstr>
      <vt:lpstr> Reentry   and Release Services    </vt:lpstr>
      <vt:lpstr>Reentry and Release Team </vt:lpstr>
      <vt:lpstr>PowerPoint Presentation</vt:lpstr>
      <vt:lpstr>Release Planning Timeline</vt:lpstr>
      <vt:lpstr>Case Management – Topics of Interest </vt:lpstr>
      <vt:lpstr>Case Management Highlights - Topics of Interest</vt:lpstr>
      <vt:lpstr>Reentry Benefits</vt:lpstr>
      <vt:lpstr>ROAD TO SUCCESS</vt:lpstr>
      <vt:lpstr>Road to Success  Re-entry Classes </vt:lpstr>
      <vt:lpstr>One on One Services</vt:lpstr>
      <vt:lpstr>2024 New programs rollout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ROAD TO SUCSESS</dc:title>
  <dc:creator>Syhabout Crystal M</dc:creator>
  <cp:lastModifiedBy>REISCHKE Melanie A * DOC</cp:lastModifiedBy>
  <cp:revision>9</cp:revision>
  <dcterms:created xsi:type="dcterms:W3CDTF">2020-04-08T19:56:46Z</dcterms:created>
  <dcterms:modified xsi:type="dcterms:W3CDTF">2024-07-04T03:46:52Z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1fb97c5-b2f3-4cd0-83f9-32064b36bd5f_Enabled">
    <vt:lpwstr>true</vt:lpwstr>
  </property>
  <property fmtid="{D5CDD505-2E9C-101B-9397-08002B2CF9AE}" pid="3" name="MSIP_Label_d1fb97c5-b2f3-4cd0-83f9-32064b36bd5f_SetDate">
    <vt:lpwstr>2024-01-22T19:15:44Z</vt:lpwstr>
  </property>
  <property fmtid="{D5CDD505-2E9C-101B-9397-08002B2CF9AE}" pid="4" name="MSIP_Label_d1fb97c5-b2f3-4cd0-83f9-32064b36bd5f_Method">
    <vt:lpwstr>Privileged</vt:lpwstr>
  </property>
  <property fmtid="{D5CDD505-2E9C-101B-9397-08002B2CF9AE}" pid="5" name="MSIP_Label_d1fb97c5-b2f3-4cd0-83f9-32064b36bd5f_Name">
    <vt:lpwstr>Level 3 - Restricted (Items)</vt:lpwstr>
  </property>
  <property fmtid="{D5CDD505-2E9C-101B-9397-08002B2CF9AE}" pid="6" name="MSIP_Label_d1fb97c5-b2f3-4cd0-83f9-32064b36bd5f_SiteId">
    <vt:lpwstr>3f781cf3-3792-477b-abf5-ff27250dd659</vt:lpwstr>
  </property>
  <property fmtid="{D5CDD505-2E9C-101B-9397-08002B2CF9AE}" pid="7" name="MSIP_Label_d1fb97c5-b2f3-4cd0-83f9-32064b36bd5f_ActionId">
    <vt:lpwstr>2ac3532f-8c9e-4a6b-bcbd-17984d1bcaa1</vt:lpwstr>
  </property>
  <property fmtid="{D5CDD505-2E9C-101B-9397-08002B2CF9AE}" pid="8" name="MSIP_Label_d1fb97c5-b2f3-4cd0-83f9-32064b36bd5f_ContentBits">
    <vt:lpwstr>2</vt:lpwstr>
  </property>
  <property fmtid="{D5CDD505-2E9C-101B-9397-08002B2CF9AE}" pid="9" name="ClassificationContentMarkingFooterLocations">
    <vt:lpwstr>Office Theme:8</vt:lpwstr>
  </property>
  <property fmtid="{D5CDD505-2E9C-101B-9397-08002B2CF9AE}" pid="10" name="ClassificationContentMarkingFooterText">
    <vt:lpwstr>Level 3 - Restricted</vt:lpwstr>
  </property>
  <property fmtid="{D5CDD505-2E9C-101B-9397-08002B2CF9AE}" pid="11" name="ContentTypeId">
    <vt:lpwstr>0x0101005B43E38A5E6ECA47B47710FC2D95E61B</vt:lpwstr>
  </property>
</Properties>
</file>